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23FE8C-34F5-43D3-933D-C8626CCB5738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7DF827BA-9FF6-49E7-9D66-10D06DC30474}">
      <dgm:prSet phldrT="[Texto]" custT="1"/>
      <dgm:spPr/>
      <dgm:t>
        <a:bodyPr/>
        <a:lstStyle/>
        <a:p>
          <a:pPr algn="just"/>
          <a:r>
            <a:rPr lang="es-CO" sz="1800" dirty="0">
              <a:latin typeface="Century Gothic" panose="020B0502020202020204" pitchFamily="34" charset="0"/>
            </a:rPr>
            <a:t>Cuando hay retrasos en el esquema de vacunación, este nunca se debe reiniciar; lo importante es revisar el número total de dosis que se haya aplicado el usuario y continuar con el esquema.</a:t>
          </a:r>
          <a:endParaRPr lang="es-ES" sz="1800" dirty="0">
            <a:latin typeface="Century Gothic" panose="020B0502020202020204" pitchFamily="34" charset="0"/>
          </a:endParaRPr>
        </a:p>
      </dgm:t>
    </dgm:pt>
    <dgm:pt modelId="{4C212BA7-556C-4284-9AB8-3D97AA54BF9C}" type="parTrans" cxnId="{A81E9D7E-1620-4845-878F-B4585A2C3F4D}">
      <dgm:prSet/>
      <dgm:spPr/>
      <dgm:t>
        <a:bodyPr/>
        <a:lstStyle/>
        <a:p>
          <a:endParaRPr lang="es-ES"/>
        </a:p>
      </dgm:t>
    </dgm:pt>
    <dgm:pt modelId="{392FED7F-1A0C-4BCA-B4E8-C50C58408A08}" type="sibTrans" cxnId="{A81E9D7E-1620-4845-878F-B4585A2C3F4D}">
      <dgm:prSet/>
      <dgm:spPr/>
      <dgm:t>
        <a:bodyPr/>
        <a:lstStyle/>
        <a:p>
          <a:endParaRPr lang="es-ES"/>
        </a:p>
      </dgm:t>
    </dgm:pt>
    <dgm:pt modelId="{7F940355-703E-426F-968A-86EA8260A38F}">
      <dgm:prSet phldrT="[Texto]" custT="1"/>
      <dgm:spPr/>
      <dgm:t>
        <a:bodyPr/>
        <a:lstStyle/>
        <a:p>
          <a:pPr algn="just"/>
          <a:r>
            <a:rPr lang="es-CO" sz="1800" dirty="0">
              <a:latin typeface="Century Gothic" panose="020B0502020202020204" pitchFamily="34" charset="0"/>
            </a:rPr>
            <a:t>Casos de niños sin carné o sin información del esquema de vacunación: realizar la búsqueda del antecedente vacunal en las diferentes fuentes de información disponibles</a:t>
          </a:r>
          <a:endParaRPr lang="es-ES" sz="1800" dirty="0">
            <a:latin typeface="Century Gothic" panose="020B0502020202020204" pitchFamily="34" charset="0"/>
          </a:endParaRPr>
        </a:p>
      </dgm:t>
    </dgm:pt>
    <dgm:pt modelId="{9E722529-6E72-43A0-B0FA-E8400F8EFABF}" type="parTrans" cxnId="{E842F7C2-B1C3-443B-889A-146EE73D5BAB}">
      <dgm:prSet/>
      <dgm:spPr/>
      <dgm:t>
        <a:bodyPr/>
        <a:lstStyle/>
        <a:p>
          <a:endParaRPr lang="es-ES"/>
        </a:p>
      </dgm:t>
    </dgm:pt>
    <dgm:pt modelId="{2718D1F4-316B-414D-BE18-1F7DF0F5838E}" type="sibTrans" cxnId="{E842F7C2-B1C3-443B-889A-146EE73D5BAB}">
      <dgm:prSet/>
      <dgm:spPr/>
      <dgm:t>
        <a:bodyPr/>
        <a:lstStyle/>
        <a:p>
          <a:endParaRPr lang="es-ES"/>
        </a:p>
      </dgm:t>
    </dgm:pt>
    <dgm:pt modelId="{4790CFE0-83DE-4EC0-8DF7-B1B59F2D8D4A}">
      <dgm:prSet phldrT="[Texto]" custT="1"/>
      <dgm:spPr/>
      <dgm:t>
        <a:bodyPr/>
        <a:lstStyle/>
        <a:p>
          <a:pPr algn="just"/>
          <a:r>
            <a:rPr lang="es-CO" sz="1800" dirty="0">
              <a:latin typeface="Century Gothic" panose="020B0502020202020204" pitchFamily="34" charset="0"/>
            </a:rPr>
            <a:t>En los casos en los que no hay ninguna prueba documentada de las vacunas, debe considerarse como susceptible y se aplicarán todas las vacunas para la edad.</a:t>
          </a:r>
          <a:endParaRPr lang="es-ES" sz="1800" dirty="0">
            <a:latin typeface="Century Gothic" panose="020B0502020202020204" pitchFamily="34" charset="0"/>
          </a:endParaRPr>
        </a:p>
      </dgm:t>
    </dgm:pt>
    <dgm:pt modelId="{2590F7EB-D127-49A8-9185-FE238E47DD0E}" type="parTrans" cxnId="{03F97424-BEA6-4EA4-AD05-61B5AE72BCA1}">
      <dgm:prSet/>
      <dgm:spPr/>
      <dgm:t>
        <a:bodyPr/>
        <a:lstStyle/>
        <a:p>
          <a:endParaRPr lang="es-ES"/>
        </a:p>
      </dgm:t>
    </dgm:pt>
    <dgm:pt modelId="{E5DE4E3F-56DF-4762-9272-C5DA1C3CC82E}" type="sibTrans" cxnId="{03F97424-BEA6-4EA4-AD05-61B5AE72BCA1}">
      <dgm:prSet/>
      <dgm:spPr/>
      <dgm:t>
        <a:bodyPr/>
        <a:lstStyle/>
        <a:p>
          <a:endParaRPr lang="es-ES"/>
        </a:p>
      </dgm:t>
    </dgm:pt>
    <dgm:pt modelId="{2FDA5494-002E-4F07-9725-035D1A5B7B61}" type="pres">
      <dgm:prSet presAssocID="{6A23FE8C-34F5-43D3-933D-C8626CCB573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64D443FB-4E0F-4BFB-8589-BA9CAA02CCA7}" type="pres">
      <dgm:prSet presAssocID="{6A23FE8C-34F5-43D3-933D-C8626CCB5738}" presName="Name1" presStyleCnt="0"/>
      <dgm:spPr/>
    </dgm:pt>
    <dgm:pt modelId="{1B34F555-BAD0-4A7D-BE9A-5D524B6878B2}" type="pres">
      <dgm:prSet presAssocID="{6A23FE8C-34F5-43D3-933D-C8626CCB5738}" presName="cycle" presStyleCnt="0"/>
      <dgm:spPr/>
    </dgm:pt>
    <dgm:pt modelId="{3A44E60A-1E62-48BA-AC62-25933493363B}" type="pres">
      <dgm:prSet presAssocID="{6A23FE8C-34F5-43D3-933D-C8626CCB5738}" presName="srcNode" presStyleLbl="node1" presStyleIdx="0" presStyleCnt="3"/>
      <dgm:spPr/>
    </dgm:pt>
    <dgm:pt modelId="{D6E9425C-D3EA-4CD6-89BA-4EC89D990E23}" type="pres">
      <dgm:prSet presAssocID="{6A23FE8C-34F5-43D3-933D-C8626CCB5738}" presName="conn" presStyleLbl="parChTrans1D2" presStyleIdx="0" presStyleCnt="1"/>
      <dgm:spPr/>
      <dgm:t>
        <a:bodyPr/>
        <a:lstStyle/>
        <a:p>
          <a:endParaRPr lang="es-ES"/>
        </a:p>
      </dgm:t>
    </dgm:pt>
    <dgm:pt modelId="{BE0491A1-FEFA-4147-8D4B-303DC96DE1BF}" type="pres">
      <dgm:prSet presAssocID="{6A23FE8C-34F5-43D3-933D-C8626CCB5738}" presName="extraNode" presStyleLbl="node1" presStyleIdx="0" presStyleCnt="3"/>
      <dgm:spPr/>
    </dgm:pt>
    <dgm:pt modelId="{D08A3FEB-EBA8-473D-A6D1-C47F395A0936}" type="pres">
      <dgm:prSet presAssocID="{6A23FE8C-34F5-43D3-933D-C8626CCB5738}" presName="dstNode" presStyleLbl="node1" presStyleIdx="0" presStyleCnt="3"/>
      <dgm:spPr/>
    </dgm:pt>
    <dgm:pt modelId="{7CDB3777-802D-4A31-A2C3-E9FD8D7743A5}" type="pres">
      <dgm:prSet presAssocID="{7DF827BA-9FF6-49E7-9D66-10D06DC3047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1A10A0-B3B7-4115-8161-82A2A7C29010}" type="pres">
      <dgm:prSet presAssocID="{7DF827BA-9FF6-49E7-9D66-10D06DC30474}" presName="accent_1" presStyleCnt="0"/>
      <dgm:spPr/>
    </dgm:pt>
    <dgm:pt modelId="{F2BAC5BF-363C-4585-9B93-BF699749C605}" type="pres">
      <dgm:prSet presAssocID="{7DF827BA-9FF6-49E7-9D66-10D06DC30474}" presName="accentRepeatNode" presStyleLbl="solidFgAcc1" presStyleIdx="0" presStyleCnt="3"/>
      <dgm:spPr/>
    </dgm:pt>
    <dgm:pt modelId="{D0BA51CA-0AF5-4892-B9B3-7E72DA5E4B0B}" type="pres">
      <dgm:prSet presAssocID="{7F940355-703E-426F-968A-86EA8260A38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F8661F-F777-47B6-A95B-7F42636E67C7}" type="pres">
      <dgm:prSet presAssocID="{7F940355-703E-426F-968A-86EA8260A38F}" presName="accent_2" presStyleCnt="0"/>
      <dgm:spPr/>
    </dgm:pt>
    <dgm:pt modelId="{81531ECC-BFD9-470A-BF47-74A85A1A399B}" type="pres">
      <dgm:prSet presAssocID="{7F940355-703E-426F-968A-86EA8260A38F}" presName="accentRepeatNode" presStyleLbl="solidFgAcc1" presStyleIdx="1" presStyleCnt="3"/>
      <dgm:spPr/>
    </dgm:pt>
    <dgm:pt modelId="{BD29F0B1-9915-4E61-92F4-016CCF283E3F}" type="pres">
      <dgm:prSet presAssocID="{4790CFE0-83DE-4EC0-8DF7-B1B59F2D8D4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FF1403-D4AC-4E92-BD32-FF488685716A}" type="pres">
      <dgm:prSet presAssocID="{4790CFE0-83DE-4EC0-8DF7-B1B59F2D8D4A}" presName="accent_3" presStyleCnt="0"/>
      <dgm:spPr/>
    </dgm:pt>
    <dgm:pt modelId="{0B990603-9D1D-4D70-9E06-2FC46FCE21ED}" type="pres">
      <dgm:prSet presAssocID="{4790CFE0-83DE-4EC0-8DF7-B1B59F2D8D4A}" presName="accentRepeatNode" presStyleLbl="solidFgAcc1" presStyleIdx="2" presStyleCnt="3"/>
      <dgm:spPr/>
    </dgm:pt>
  </dgm:ptLst>
  <dgm:cxnLst>
    <dgm:cxn modelId="{E842F7C2-B1C3-443B-889A-146EE73D5BAB}" srcId="{6A23FE8C-34F5-43D3-933D-C8626CCB5738}" destId="{7F940355-703E-426F-968A-86EA8260A38F}" srcOrd="1" destOrd="0" parTransId="{9E722529-6E72-43A0-B0FA-E8400F8EFABF}" sibTransId="{2718D1F4-316B-414D-BE18-1F7DF0F5838E}"/>
    <dgm:cxn modelId="{03F97424-BEA6-4EA4-AD05-61B5AE72BCA1}" srcId="{6A23FE8C-34F5-43D3-933D-C8626CCB5738}" destId="{4790CFE0-83DE-4EC0-8DF7-B1B59F2D8D4A}" srcOrd="2" destOrd="0" parTransId="{2590F7EB-D127-49A8-9185-FE238E47DD0E}" sibTransId="{E5DE4E3F-56DF-4762-9272-C5DA1C3CC82E}"/>
    <dgm:cxn modelId="{A81E9D7E-1620-4845-878F-B4585A2C3F4D}" srcId="{6A23FE8C-34F5-43D3-933D-C8626CCB5738}" destId="{7DF827BA-9FF6-49E7-9D66-10D06DC30474}" srcOrd="0" destOrd="0" parTransId="{4C212BA7-556C-4284-9AB8-3D97AA54BF9C}" sibTransId="{392FED7F-1A0C-4BCA-B4E8-C50C58408A08}"/>
    <dgm:cxn modelId="{861C05A1-41D9-47FC-9C22-3470F14713FF}" type="presOf" srcId="{7F940355-703E-426F-968A-86EA8260A38F}" destId="{D0BA51CA-0AF5-4892-B9B3-7E72DA5E4B0B}" srcOrd="0" destOrd="0" presId="urn:microsoft.com/office/officeart/2008/layout/VerticalCurvedList"/>
    <dgm:cxn modelId="{C40BBDBF-A48B-4A3B-AD5E-ACA8D596C5AB}" type="presOf" srcId="{4790CFE0-83DE-4EC0-8DF7-B1B59F2D8D4A}" destId="{BD29F0B1-9915-4E61-92F4-016CCF283E3F}" srcOrd="0" destOrd="0" presId="urn:microsoft.com/office/officeart/2008/layout/VerticalCurvedList"/>
    <dgm:cxn modelId="{36C8DBFC-7E8C-46B5-88CB-177857A0C5E2}" type="presOf" srcId="{392FED7F-1A0C-4BCA-B4E8-C50C58408A08}" destId="{D6E9425C-D3EA-4CD6-89BA-4EC89D990E23}" srcOrd="0" destOrd="0" presId="urn:microsoft.com/office/officeart/2008/layout/VerticalCurvedList"/>
    <dgm:cxn modelId="{5EBBCA7D-8997-44EE-8694-7809F69FFA03}" type="presOf" srcId="{7DF827BA-9FF6-49E7-9D66-10D06DC30474}" destId="{7CDB3777-802D-4A31-A2C3-E9FD8D7743A5}" srcOrd="0" destOrd="0" presId="urn:microsoft.com/office/officeart/2008/layout/VerticalCurvedList"/>
    <dgm:cxn modelId="{7AF339BA-3397-44BA-98C3-6579BD92B4BD}" type="presOf" srcId="{6A23FE8C-34F5-43D3-933D-C8626CCB5738}" destId="{2FDA5494-002E-4F07-9725-035D1A5B7B61}" srcOrd="0" destOrd="0" presId="urn:microsoft.com/office/officeart/2008/layout/VerticalCurvedList"/>
    <dgm:cxn modelId="{8D1BD82E-D665-4760-852C-4E830EA4821D}" type="presParOf" srcId="{2FDA5494-002E-4F07-9725-035D1A5B7B61}" destId="{64D443FB-4E0F-4BFB-8589-BA9CAA02CCA7}" srcOrd="0" destOrd="0" presId="urn:microsoft.com/office/officeart/2008/layout/VerticalCurvedList"/>
    <dgm:cxn modelId="{42BAFBBC-F38C-452C-8011-DD33EAEF1932}" type="presParOf" srcId="{64D443FB-4E0F-4BFB-8589-BA9CAA02CCA7}" destId="{1B34F555-BAD0-4A7D-BE9A-5D524B6878B2}" srcOrd="0" destOrd="0" presId="urn:microsoft.com/office/officeart/2008/layout/VerticalCurvedList"/>
    <dgm:cxn modelId="{F768EBA0-98DA-4F30-8F6B-B9D8A854A226}" type="presParOf" srcId="{1B34F555-BAD0-4A7D-BE9A-5D524B6878B2}" destId="{3A44E60A-1E62-48BA-AC62-25933493363B}" srcOrd="0" destOrd="0" presId="urn:microsoft.com/office/officeart/2008/layout/VerticalCurvedList"/>
    <dgm:cxn modelId="{B94BF1DD-C661-4111-A2ED-A738327F0630}" type="presParOf" srcId="{1B34F555-BAD0-4A7D-BE9A-5D524B6878B2}" destId="{D6E9425C-D3EA-4CD6-89BA-4EC89D990E23}" srcOrd="1" destOrd="0" presId="urn:microsoft.com/office/officeart/2008/layout/VerticalCurvedList"/>
    <dgm:cxn modelId="{8A93F79C-2897-4D52-BC1D-2925C921151C}" type="presParOf" srcId="{1B34F555-BAD0-4A7D-BE9A-5D524B6878B2}" destId="{BE0491A1-FEFA-4147-8D4B-303DC96DE1BF}" srcOrd="2" destOrd="0" presId="urn:microsoft.com/office/officeart/2008/layout/VerticalCurvedList"/>
    <dgm:cxn modelId="{87EF9D72-B5DA-46AA-9EBC-B62ECB38977C}" type="presParOf" srcId="{1B34F555-BAD0-4A7D-BE9A-5D524B6878B2}" destId="{D08A3FEB-EBA8-473D-A6D1-C47F395A0936}" srcOrd="3" destOrd="0" presId="urn:microsoft.com/office/officeart/2008/layout/VerticalCurvedList"/>
    <dgm:cxn modelId="{00983582-2612-44FC-BD49-DD4823F63A25}" type="presParOf" srcId="{64D443FB-4E0F-4BFB-8589-BA9CAA02CCA7}" destId="{7CDB3777-802D-4A31-A2C3-E9FD8D7743A5}" srcOrd="1" destOrd="0" presId="urn:microsoft.com/office/officeart/2008/layout/VerticalCurvedList"/>
    <dgm:cxn modelId="{D8ED5DB0-D49B-4D53-8BD9-51F127BAD1D1}" type="presParOf" srcId="{64D443FB-4E0F-4BFB-8589-BA9CAA02CCA7}" destId="{521A10A0-B3B7-4115-8161-82A2A7C29010}" srcOrd="2" destOrd="0" presId="urn:microsoft.com/office/officeart/2008/layout/VerticalCurvedList"/>
    <dgm:cxn modelId="{F011EC65-0CC4-4A14-8C2D-8B7DA3CAFF83}" type="presParOf" srcId="{521A10A0-B3B7-4115-8161-82A2A7C29010}" destId="{F2BAC5BF-363C-4585-9B93-BF699749C605}" srcOrd="0" destOrd="0" presId="urn:microsoft.com/office/officeart/2008/layout/VerticalCurvedList"/>
    <dgm:cxn modelId="{96289852-DF8E-4277-BD8B-A78ABCC2A3EF}" type="presParOf" srcId="{64D443FB-4E0F-4BFB-8589-BA9CAA02CCA7}" destId="{D0BA51CA-0AF5-4892-B9B3-7E72DA5E4B0B}" srcOrd="3" destOrd="0" presId="urn:microsoft.com/office/officeart/2008/layout/VerticalCurvedList"/>
    <dgm:cxn modelId="{6C972BF0-E3A3-42C5-BD13-A8D29EE255FB}" type="presParOf" srcId="{64D443FB-4E0F-4BFB-8589-BA9CAA02CCA7}" destId="{C3F8661F-F777-47B6-A95B-7F42636E67C7}" srcOrd="4" destOrd="0" presId="urn:microsoft.com/office/officeart/2008/layout/VerticalCurvedList"/>
    <dgm:cxn modelId="{0279244E-C5B2-461B-91B3-9D19DE8260FA}" type="presParOf" srcId="{C3F8661F-F777-47B6-A95B-7F42636E67C7}" destId="{81531ECC-BFD9-470A-BF47-74A85A1A399B}" srcOrd="0" destOrd="0" presId="urn:microsoft.com/office/officeart/2008/layout/VerticalCurvedList"/>
    <dgm:cxn modelId="{F819F101-1535-46B9-A844-BFD501CCC139}" type="presParOf" srcId="{64D443FB-4E0F-4BFB-8589-BA9CAA02CCA7}" destId="{BD29F0B1-9915-4E61-92F4-016CCF283E3F}" srcOrd="5" destOrd="0" presId="urn:microsoft.com/office/officeart/2008/layout/VerticalCurvedList"/>
    <dgm:cxn modelId="{BBC89A6E-57E5-4E9C-90A3-AC68EB6EAE20}" type="presParOf" srcId="{64D443FB-4E0F-4BFB-8589-BA9CAA02CCA7}" destId="{14FF1403-D4AC-4E92-BD32-FF488685716A}" srcOrd="6" destOrd="0" presId="urn:microsoft.com/office/officeart/2008/layout/VerticalCurvedList"/>
    <dgm:cxn modelId="{3E3BB822-4372-4BC2-93EB-A02553F60F26}" type="presParOf" srcId="{14FF1403-D4AC-4E92-BD32-FF488685716A}" destId="{0B990603-9D1D-4D70-9E06-2FC46FCE21E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9425C-D3EA-4CD6-89BA-4EC89D990E23}">
      <dsp:nvSpPr>
        <dsp:cNvPr id="0" name=""/>
        <dsp:cNvSpPr/>
      </dsp:nvSpPr>
      <dsp:spPr>
        <a:xfrm>
          <a:off x="-6128745" y="-937954"/>
          <a:ext cx="7297735" cy="7297735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DB3777-802D-4A31-A2C3-E9FD8D7743A5}">
      <dsp:nvSpPr>
        <dsp:cNvPr id="0" name=""/>
        <dsp:cNvSpPr/>
      </dsp:nvSpPr>
      <dsp:spPr>
        <a:xfrm>
          <a:off x="752549" y="542182"/>
          <a:ext cx="10623100" cy="108436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071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>
              <a:latin typeface="Century Gothic" panose="020B0502020202020204" pitchFamily="34" charset="0"/>
            </a:rPr>
            <a:t>Cuando hay retrasos en el esquema de vacunación, este nunca se debe reiniciar; lo importante es revisar el número total de dosis que se haya aplicado el usuario y continuar con el esquema.</a:t>
          </a:r>
          <a:endParaRPr lang="es-ES" sz="1800" kern="1200" dirty="0">
            <a:latin typeface="Century Gothic" panose="020B0502020202020204" pitchFamily="34" charset="0"/>
          </a:endParaRPr>
        </a:p>
      </dsp:txBody>
      <dsp:txXfrm>
        <a:off x="752549" y="542182"/>
        <a:ext cx="10623100" cy="1084365"/>
      </dsp:txXfrm>
    </dsp:sp>
    <dsp:sp modelId="{F2BAC5BF-363C-4585-9B93-BF699749C605}">
      <dsp:nvSpPr>
        <dsp:cNvPr id="0" name=""/>
        <dsp:cNvSpPr/>
      </dsp:nvSpPr>
      <dsp:spPr>
        <a:xfrm>
          <a:off x="74821" y="406637"/>
          <a:ext cx="1355456" cy="135545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0BA51CA-0AF5-4892-B9B3-7E72DA5E4B0B}">
      <dsp:nvSpPr>
        <dsp:cNvPr id="0" name=""/>
        <dsp:cNvSpPr/>
      </dsp:nvSpPr>
      <dsp:spPr>
        <a:xfrm>
          <a:off x="1146716" y="2168730"/>
          <a:ext cx="10228933" cy="1084365"/>
        </a:xfrm>
        <a:prstGeom prst="rect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071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>
              <a:latin typeface="Century Gothic" panose="020B0502020202020204" pitchFamily="34" charset="0"/>
            </a:rPr>
            <a:t>Casos de niños sin carné o sin información del esquema de vacunación: realizar la búsqueda del antecedente vacunal en las diferentes fuentes de información disponibles</a:t>
          </a:r>
          <a:endParaRPr lang="es-ES" sz="1800" kern="1200" dirty="0">
            <a:latin typeface="Century Gothic" panose="020B0502020202020204" pitchFamily="34" charset="0"/>
          </a:endParaRPr>
        </a:p>
      </dsp:txBody>
      <dsp:txXfrm>
        <a:off x="1146716" y="2168730"/>
        <a:ext cx="10228933" cy="1084365"/>
      </dsp:txXfrm>
    </dsp:sp>
    <dsp:sp modelId="{81531ECC-BFD9-470A-BF47-74A85A1A399B}">
      <dsp:nvSpPr>
        <dsp:cNvPr id="0" name=""/>
        <dsp:cNvSpPr/>
      </dsp:nvSpPr>
      <dsp:spPr>
        <a:xfrm>
          <a:off x="468988" y="2033185"/>
          <a:ext cx="1355456" cy="135545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D29F0B1-9915-4E61-92F4-016CCF283E3F}">
      <dsp:nvSpPr>
        <dsp:cNvPr id="0" name=""/>
        <dsp:cNvSpPr/>
      </dsp:nvSpPr>
      <dsp:spPr>
        <a:xfrm>
          <a:off x="752549" y="3795278"/>
          <a:ext cx="10623100" cy="1084365"/>
        </a:xfrm>
        <a:prstGeom prst="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071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>
              <a:latin typeface="Century Gothic" panose="020B0502020202020204" pitchFamily="34" charset="0"/>
            </a:rPr>
            <a:t>En los casos en los que no hay ninguna prueba documentada de las vacunas, debe considerarse como susceptible y se aplicarán todas las vacunas para la edad.</a:t>
          </a:r>
          <a:endParaRPr lang="es-ES" sz="1800" kern="1200" dirty="0">
            <a:latin typeface="Century Gothic" panose="020B0502020202020204" pitchFamily="34" charset="0"/>
          </a:endParaRPr>
        </a:p>
      </dsp:txBody>
      <dsp:txXfrm>
        <a:off x="752549" y="3795278"/>
        <a:ext cx="10623100" cy="1084365"/>
      </dsp:txXfrm>
    </dsp:sp>
    <dsp:sp modelId="{0B990603-9D1D-4D70-9E06-2FC46FCE21ED}">
      <dsp:nvSpPr>
        <dsp:cNvPr id="0" name=""/>
        <dsp:cNvSpPr/>
      </dsp:nvSpPr>
      <dsp:spPr>
        <a:xfrm>
          <a:off x="74821" y="3659733"/>
          <a:ext cx="1355456" cy="135545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7D59-237C-4935-B355-8DCD8ECA7199}" type="datetimeFigureOut">
              <a:rPr lang="es-CO" smtClean="0"/>
              <a:t>24/10/2020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7123-A173-4311-A206-76FDDC268B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435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7D59-237C-4935-B355-8DCD8ECA7199}" type="datetimeFigureOut">
              <a:rPr lang="es-CO" smtClean="0"/>
              <a:t>24/10/2020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7123-A173-4311-A206-76FDDC268B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303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7D59-237C-4935-B355-8DCD8ECA7199}" type="datetimeFigureOut">
              <a:rPr lang="es-CO" smtClean="0"/>
              <a:t>24/10/2020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7123-A173-4311-A206-76FDDC268B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404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7D59-237C-4935-B355-8DCD8ECA7199}" type="datetimeFigureOut">
              <a:rPr lang="es-CO" smtClean="0"/>
              <a:t>24/10/2020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7123-A173-4311-A206-76FDDC268B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679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7D59-237C-4935-B355-8DCD8ECA7199}" type="datetimeFigureOut">
              <a:rPr lang="es-CO" smtClean="0"/>
              <a:t>24/10/2020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7123-A173-4311-A206-76FDDC268B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993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7D59-237C-4935-B355-8DCD8ECA7199}" type="datetimeFigureOut">
              <a:rPr lang="es-CO" smtClean="0"/>
              <a:t>24/10/2020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7123-A173-4311-A206-76FDDC268B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314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7D59-237C-4935-B355-8DCD8ECA7199}" type="datetimeFigureOut">
              <a:rPr lang="es-CO" smtClean="0"/>
              <a:t>24/10/2020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7123-A173-4311-A206-76FDDC268B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587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7D59-237C-4935-B355-8DCD8ECA7199}" type="datetimeFigureOut">
              <a:rPr lang="es-CO" smtClean="0"/>
              <a:t>24/10/2020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7123-A173-4311-A206-76FDDC268B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746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7D59-237C-4935-B355-8DCD8ECA7199}" type="datetimeFigureOut">
              <a:rPr lang="es-CO" smtClean="0"/>
              <a:t>24/10/2020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7123-A173-4311-A206-76FDDC268B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469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7D59-237C-4935-B355-8DCD8ECA7199}" type="datetimeFigureOut">
              <a:rPr lang="es-CO" smtClean="0"/>
              <a:t>24/10/2020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7123-A173-4311-A206-76FDDC268B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918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7D59-237C-4935-B355-8DCD8ECA7199}" type="datetimeFigureOut">
              <a:rPr lang="es-CO" smtClean="0"/>
              <a:t>24/10/2020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7123-A173-4311-A206-76FDDC268B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20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17D59-237C-4935-B355-8DCD8ECA7199}" type="datetimeFigureOut">
              <a:rPr lang="es-CO" smtClean="0"/>
              <a:t>24/10/2020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C7123-A173-4311-A206-76FDDC268B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420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" t="8035" r="2747" b="6956"/>
          <a:stretch/>
        </p:blipFill>
        <p:spPr>
          <a:xfrm>
            <a:off x="2619286" y="5612275"/>
            <a:ext cx="1584225" cy="809258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825399" y="436467"/>
            <a:ext cx="10709955" cy="1567543"/>
          </a:xfrm>
        </p:spPr>
        <p:txBody>
          <a:bodyPr>
            <a:noAutofit/>
          </a:bodyPr>
          <a:lstStyle/>
          <a:p>
            <a:r>
              <a:rPr lang="es-CO" sz="4400" b="1" dirty="0">
                <a:latin typeface="Century Gothic" panose="020B0502020202020204" pitchFamily="34" charset="0"/>
              </a:rPr>
              <a:t>VACUNACIÓN EN POBLACIÓN INFANTIL CON ESQUEMA INCOMPLETO</a:t>
            </a:r>
            <a:endParaRPr lang="es-CO" sz="44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Distrito sigue cumpliendo las coberturas nacionales de vacunación en la población  infantil – Alcaldía de Barranquill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03" y="2335084"/>
            <a:ext cx="3233148" cy="26872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619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" t="8035" r="2747" b="6956"/>
          <a:stretch/>
        </p:blipFill>
        <p:spPr>
          <a:xfrm>
            <a:off x="2619286" y="5612275"/>
            <a:ext cx="1584225" cy="80925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793844" y="222031"/>
            <a:ext cx="10604311" cy="865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latin typeface="Century Gothic" panose="020B0502020202020204" pitchFamily="34" charset="0"/>
              </a:rPr>
              <a:t>Población infantil de 6 años en adelante sin antecedente </a:t>
            </a:r>
            <a:r>
              <a:rPr lang="es-CO" sz="2400" b="1" dirty="0" err="1">
                <a:latin typeface="Century Gothic" panose="020B0502020202020204" pitchFamily="34" charset="0"/>
              </a:rPr>
              <a:t>vacunal</a:t>
            </a:r>
            <a:r>
              <a:rPr lang="es-CO" sz="2400" b="1" dirty="0">
                <a:latin typeface="Century Gothic" panose="020B0502020202020204" pitchFamily="34" charset="0"/>
              </a:rPr>
              <a:t> o con esquema de vacunación incompleto</a:t>
            </a:r>
            <a:endParaRPr lang="es-CO" sz="2400" dirty="0"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97732" y="1316912"/>
            <a:ext cx="8980228" cy="3626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2000" b="1" dirty="0">
                <a:latin typeface="Century Gothic" panose="020B0502020202020204" pitchFamily="34" charset="0"/>
              </a:rPr>
              <a:t>Continuar y completar el esquema primario de vacunación según sea el caso:</a:t>
            </a:r>
          </a:p>
          <a:p>
            <a:pPr algn="just"/>
            <a:endParaRPr lang="es-CO" sz="2000" b="1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O" sz="2000" b="1" dirty="0">
                <a:latin typeface="Century Gothic" panose="020B0502020202020204" pitchFamily="34" charset="0"/>
              </a:rPr>
              <a:t>Tres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dosis</a:t>
            </a:r>
            <a:r>
              <a:rPr lang="es-CO" sz="2000" dirty="0">
                <a:latin typeface="Century Gothic" panose="020B0502020202020204" pitchFamily="34" charset="0"/>
              </a:rPr>
              <a:t> 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contra la </a:t>
            </a:r>
            <a:r>
              <a:rPr lang="es-CO" sz="2000" b="1" dirty="0">
                <a:latin typeface="Century Gothic" panose="020B0502020202020204" pitchFamily="34" charset="0"/>
              </a:rPr>
              <a:t>poliomielitis</a:t>
            </a:r>
            <a:r>
              <a:rPr lang="es-CO" sz="2000" dirty="0">
                <a:latin typeface="Century Gothic" panose="020B0502020202020204" pitchFamily="34" charset="0"/>
              </a:rPr>
              <a:t> con intervalo de 4 semanas, primera dosis con VIP, segundas y terceras con VOP o VIP según indicación.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O" sz="2000" b="1" dirty="0">
                <a:latin typeface="Century Gothic" panose="020B0502020202020204" pitchFamily="34" charset="0"/>
              </a:rPr>
              <a:t>Tres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dosis</a:t>
            </a:r>
            <a:r>
              <a:rPr lang="es-CO" sz="2000" dirty="0">
                <a:latin typeface="Century Gothic" panose="020B0502020202020204" pitchFamily="34" charset="0"/>
              </a:rPr>
              <a:t> 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contra </a:t>
            </a:r>
            <a:r>
              <a:rPr lang="es-CO" sz="2000" b="1" dirty="0" err="1">
                <a:latin typeface="Century Gothic" panose="020B0502020202020204" pitchFamily="34" charset="0"/>
              </a:rPr>
              <a:t>TDaP</a:t>
            </a:r>
            <a:r>
              <a:rPr lang="es-CO" sz="2000" dirty="0">
                <a:latin typeface="Century Gothic" panose="020B0502020202020204" pitchFamily="34" charset="0"/>
              </a:rPr>
              <a:t> (únicamente: 6 años a 6 años, 11 meses y 29 días de edad) o </a:t>
            </a:r>
            <a:r>
              <a:rPr lang="es-CO" sz="2000" dirty="0" err="1">
                <a:latin typeface="Century Gothic" panose="020B0502020202020204" pitchFamily="34" charset="0"/>
              </a:rPr>
              <a:t>Td</a:t>
            </a:r>
            <a:r>
              <a:rPr lang="es-CO" sz="2000" dirty="0">
                <a:latin typeface="Century Gothic" panose="020B0502020202020204" pitchFamily="34" charset="0"/>
              </a:rPr>
              <a:t> (a partir de los 7 años) o TD (casos de reacciones a dosis previas de DPT de células enteras o </a:t>
            </a:r>
            <a:r>
              <a:rPr lang="es-CO" sz="2000" dirty="0" err="1">
                <a:latin typeface="Century Gothic" panose="020B0502020202020204" pitchFamily="34" charset="0"/>
              </a:rPr>
              <a:t>acelulares</a:t>
            </a:r>
            <a:r>
              <a:rPr lang="es-CO" sz="2000" dirty="0">
                <a:latin typeface="Century Gothic" panose="020B0502020202020204" pitchFamily="34" charset="0"/>
              </a:rPr>
              <a:t>) con intervalo de 4 semanas.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O" sz="2000" b="1" dirty="0">
                <a:latin typeface="Century Gothic" panose="020B0502020202020204" pitchFamily="34" charset="0"/>
              </a:rPr>
              <a:t>Una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dosis</a:t>
            </a:r>
            <a:r>
              <a:rPr lang="es-CO" sz="2000" dirty="0">
                <a:latin typeface="Century Gothic" panose="020B0502020202020204" pitchFamily="34" charset="0"/>
              </a:rPr>
              <a:t> 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triple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viral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(SRP)</a:t>
            </a:r>
            <a:r>
              <a:rPr lang="es-CO" sz="2000" dirty="0">
                <a:latin typeface="Century Gothic" panose="020B0502020202020204" pitchFamily="34" charset="0"/>
              </a:rPr>
              <a:t> hasta los 17 años de edad.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O" sz="2000" b="1" dirty="0">
                <a:latin typeface="Century Gothic" panose="020B0502020202020204" pitchFamily="34" charset="0"/>
              </a:rPr>
              <a:t>Una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dosis</a:t>
            </a:r>
            <a:r>
              <a:rPr lang="es-CO" sz="2000" dirty="0">
                <a:latin typeface="Century Gothic" panose="020B0502020202020204" pitchFamily="34" charset="0"/>
              </a:rPr>
              <a:t> 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contra la </a:t>
            </a:r>
            <a:r>
              <a:rPr lang="es-CO" sz="2000" b="1" dirty="0">
                <a:latin typeface="Century Gothic" panose="020B0502020202020204" pitchFamily="34" charset="0"/>
              </a:rPr>
              <a:t>fiebre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amarilla</a:t>
            </a:r>
            <a:r>
              <a:rPr lang="es-CO" sz="2000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6146" name="Picture 2" descr="El niño de 6 a 10 años - Educación - Guia del Niñ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5195" y="1760562"/>
            <a:ext cx="2330598" cy="23305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773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" t="8035" r="2747" b="6956"/>
          <a:stretch/>
        </p:blipFill>
        <p:spPr>
          <a:xfrm>
            <a:off x="2619286" y="5612275"/>
            <a:ext cx="1584225" cy="80925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740096" y="198169"/>
            <a:ext cx="4377977" cy="6823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latin typeface="Century Gothic" panose="020B0502020202020204" pitchFamily="34" charset="0"/>
              </a:rPr>
              <a:t>Carné de vacunación</a:t>
            </a:r>
            <a:endParaRPr lang="es-CO" sz="2400" dirty="0"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28912" y="1099197"/>
            <a:ext cx="10000343" cy="3843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dirty="0">
                <a:latin typeface="Century Gothic" panose="020B0502020202020204" pitchFamily="34" charset="0"/>
              </a:rPr>
              <a:t>Contiene el registro completo de las vacunas recibidas; su diligenciamiento y entrega es de responsabilidad de la IPS de vacunación.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20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dirty="0">
                <a:latin typeface="Century Gothic" panose="020B0502020202020204" pitchFamily="34" charset="0"/>
              </a:rPr>
              <a:t>El uso del carné de salud infantil en el sistema de salud mediante la Resolución del Ministerio de Salud 1535 de 2002.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20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dirty="0">
                <a:latin typeface="Century Gothic" panose="020B0502020202020204" pitchFamily="34" charset="0"/>
              </a:rPr>
              <a:t>A nivel nacional se cuenta con un carné único de vacunación infantil, un carné único de vacunación del adulto y el certificado internacional de vacunación.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20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dirty="0">
                <a:latin typeface="Century Gothic" panose="020B0502020202020204" pitchFamily="34" charset="0"/>
              </a:rPr>
              <a:t>Cuando se encuentre en mal estado, se recomienda hacer uno nuevo, transcribiendo toda la información existente como ‘fiel copia del original’.</a:t>
            </a:r>
          </a:p>
        </p:txBody>
      </p:sp>
    </p:spTree>
    <p:extLst>
      <p:ext uri="{BB962C8B-B14F-4D97-AF65-F5344CB8AC3E}">
        <p14:creationId xmlns:p14="http://schemas.microsoft.com/office/powerpoint/2010/main" val="2244340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" t="8035" r="2747" b="6956"/>
          <a:stretch/>
        </p:blipFill>
        <p:spPr>
          <a:xfrm>
            <a:off x="2619286" y="5612275"/>
            <a:ext cx="1584225" cy="809258"/>
          </a:xfrm>
          <a:prstGeom prst="rect">
            <a:avLst/>
          </a:prstGeom>
        </p:spPr>
      </p:pic>
      <p:pic>
        <p:nvPicPr>
          <p:cNvPr id="4" name="Picture 2" descr="carne-vacunas - Ministerio de Salud y Protección Soci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769" y="93171"/>
            <a:ext cx="8238429" cy="551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353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" t="8035" r="2747" b="6956"/>
          <a:stretch/>
        </p:blipFill>
        <p:spPr>
          <a:xfrm>
            <a:off x="2619286" y="5612275"/>
            <a:ext cx="1584225" cy="809258"/>
          </a:xfrm>
          <a:prstGeom prst="rect">
            <a:avLst/>
          </a:prstGeom>
        </p:spPr>
      </p:pic>
      <p:sp>
        <p:nvSpPr>
          <p:cNvPr id="3" name="Rectángulo redondeado 2"/>
          <p:cNvSpPr/>
          <p:nvPr/>
        </p:nvSpPr>
        <p:spPr>
          <a:xfrm>
            <a:off x="0" y="1509485"/>
            <a:ext cx="12192000" cy="16691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Realizado por: </a:t>
            </a:r>
          </a:p>
          <a:p>
            <a:pPr algn="ctr"/>
            <a:r>
              <a:rPr lang="es-CO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Edna Carolina Esteban Lizcano </a:t>
            </a:r>
          </a:p>
          <a:p>
            <a:pPr algn="ctr"/>
            <a:r>
              <a:rPr lang="es-CO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Estudiante IX nivel Escuela de Enfermería UIS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0" y="1509485"/>
            <a:ext cx="12192000" cy="22011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Realizado por: </a:t>
            </a:r>
          </a:p>
          <a:p>
            <a:pPr algn="ctr"/>
            <a:r>
              <a:rPr lang="es-CO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Edna Carolina Esteban </a:t>
            </a:r>
            <a:r>
              <a:rPr lang="es-CO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Lizcano </a:t>
            </a:r>
            <a:endParaRPr lang="es-CO" sz="2400" b="1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s-CO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s-CO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Estudiante IX nivel Escuela de Enfermería UIS</a:t>
            </a:r>
          </a:p>
          <a:p>
            <a:pPr algn="ctr"/>
            <a:r>
              <a:rPr lang="es-CO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Enfermería </a:t>
            </a:r>
            <a:r>
              <a:rPr lang="es-CO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y sociedad </a:t>
            </a:r>
            <a:r>
              <a:rPr lang="es-CO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I</a:t>
            </a:r>
          </a:p>
          <a:p>
            <a:pPr algn="ctr"/>
            <a:r>
              <a:rPr lang="es-CO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I Semestre académico </a:t>
            </a:r>
            <a:r>
              <a:rPr lang="es-CO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2020</a:t>
            </a:r>
            <a:endParaRPr lang="es-CO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163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" t="8035" r="2747" b="6956"/>
          <a:stretch/>
        </p:blipFill>
        <p:spPr>
          <a:xfrm>
            <a:off x="2619286" y="5612275"/>
            <a:ext cx="1584225" cy="809258"/>
          </a:xfrm>
          <a:prstGeom prst="rect">
            <a:avLst/>
          </a:prstGeom>
        </p:spPr>
      </p:pic>
      <p:pic>
        <p:nvPicPr>
          <p:cNvPr id="10242" name="Picture 2" descr="Vector Premium | Gracias gracias letr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971" y="620484"/>
            <a:ext cx="6299200" cy="419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97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" t="8035" r="2747" b="6956"/>
          <a:stretch/>
        </p:blipFill>
        <p:spPr>
          <a:xfrm>
            <a:off x="2619286" y="5612275"/>
            <a:ext cx="1584225" cy="809258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98372016"/>
              </p:ext>
            </p:extLst>
          </p:nvPr>
        </p:nvGraphicFramePr>
        <p:xfrm>
          <a:off x="354842" y="0"/>
          <a:ext cx="11450471" cy="5421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45361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" t="8035" r="2747" b="6956"/>
          <a:stretch/>
        </p:blipFill>
        <p:spPr>
          <a:xfrm>
            <a:off x="2619286" y="5691787"/>
            <a:ext cx="1584225" cy="80925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41195" y="576278"/>
            <a:ext cx="10604310" cy="977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es-CO" sz="28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Esquemas de vacunación para completarse en poblaciones susceptibles corresponden a</a:t>
            </a:r>
            <a:r>
              <a:rPr lang="es-CO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CO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325811" y="1930914"/>
            <a:ext cx="4899546" cy="9773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latin typeface="Century Gothic" panose="020B0502020202020204" pitchFamily="34" charset="0"/>
              </a:rPr>
              <a:t>Población infantil menor de 12 meses</a:t>
            </a:r>
            <a:endParaRPr lang="es-CO" sz="2400" dirty="0">
              <a:latin typeface="Century Gothic" panose="020B0502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77672" y="3107697"/>
            <a:ext cx="6919415" cy="16840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2400" dirty="0">
                <a:latin typeface="Century Gothic" panose="020B0502020202020204" pitchFamily="34" charset="0"/>
              </a:rPr>
              <a:t>Esquema incompleto o tardío se le debe iniciar o continuar el esquema, conservando el intervalo de 8 semanas según su antecedente </a:t>
            </a:r>
            <a:r>
              <a:rPr lang="es-CO" sz="2400" dirty="0" err="1">
                <a:latin typeface="Century Gothic" panose="020B0502020202020204" pitchFamily="34" charset="0"/>
              </a:rPr>
              <a:t>vacunal</a:t>
            </a:r>
            <a:r>
              <a:rPr lang="es-CO" sz="2400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1026" name="Picture 2" descr="Tabla del desarrollo de los niños de 0 a 6 años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3"/>
          <a:stretch/>
        </p:blipFill>
        <p:spPr bwMode="auto">
          <a:xfrm>
            <a:off x="8140891" y="1157687"/>
            <a:ext cx="2941091" cy="27560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83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" t="8035" r="2747" b="6956"/>
          <a:stretch/>
        </p:blipFill>
        <p:spPr>
          <a:xfrm>
            <a:off x="2619286" y="5612275"/>
            <a:ext cx="1584225" cy="809258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832515" y="300252"/>
            <a:ext cx="10604311" cy="9056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latin typeface="Century Gothic" panose="020B0502020202020204" pitchFamily="34" charset="0"/>
              </a:rPr>
              <a:t>Población infantil de 12 a 23 meses sin antecedente </a:t>
            </a:r>
            <a:r>
              <a:rPr lang="es-CO" sz="2400" b="1" dirty="0" err="1">
                <a:latin typeface="Century Gothic" panose="020B0502020202020204" pitchFamily="34" charset="0"/>
              </a:rPr>
              <a:t>vacunal</a:t>
            </a:r>
            <a:r>
              <a:rPr lang="es-CO" sz="2400" b="1" dirty="0">
                <a:latin typeface="Century Gothic" panose="020B0502020202020204" pitchFamily="34" charset="0"/>
              </a:rPr>
              <a:t> o con esquema de vacunación incompleto</a:t>
            </a:r>
            <a:endParaRPr lang="es-CO" sz="2400" dirty="0">
              <a:latin typeface="Century Gothic" panose="020B0502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84479" y="1714476"/>
            <a:ext cx="8516203" cy="31888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Una dosis</a:t>
            </a:r>
            <a:r>
              <a:rPr lang="es-CO" sz="2000" dirty="0">
                <a:latin typeface="Century Gothic" panose="020B0502020202020204" pitchFamily="34" charset="0"/>
              </a:rPr>
              <a:t> 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BCG</a:t>
            </a:r>
            <a:r>
              <a:rPr lang="es-CO" sz="2000" dirty="0">
                <a:latin typeface="Century Gothic" panose="020B0502020202020204" pitchFamily="34" charset="0"/>
              </a:rPr>
              <a:t> si pertenece a población indígena o rural dispersa.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Tres dosis</a:t>
            </a:r>
            <a:r>
              <a:rPr lang="es-CO" sz="2000" dirty="0">
                <a:latin typeface="Century Gothic" panose="020B0502020202020204" pitchFamily="34" charset="0"/>
              </a:rPr>
              <a:t> de </a:t>
            </a:r>
            <a:r>
              <a:rPr lang="es-CO" sz="2000" b="1" dirty="0">
                <a:latin typeface="Century Gothic" panose="020B0502020202020204" pitchFamily="34" charset="0"/>
              </a:rPr>
              <a:t>vacuna contra la poliomielitis</a:t>
            </a:r>
            <a:r>
              <a:rPr lang="es-CO" sz="2000" dirty="0">
                <a:latin typeface="Century Gothic" panose="020B0502020202020204" pitchFamily="34" charset="0"/>
              </a:rPr>
              <a:t>, con intervalo de 4 semanas, primera dosis VIP, segundas y terceras con VOP o VIP según indicación.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Una dosis de vacuna pentavalente</a:t>
            </a:r>
            <a:r>
              <a:rPr lang="es-CO" sz="2000" dirty="0">
                <a:latin typeface="Century Gothic" panose="020B0502020202020204" pitchFamily="34" charset="0"/>
              </a:rPr>
              <a:t>. Se completa con: </a:t>
            </a:r>
          </a:p>
          <a:p>
            <a:pPr marL="342900" indent="-69850" algn="just">
              <a:buFont typeface="+mj-lt"/>
              <a:buAutoNum type="arabicPeriod"/>
            </a:pPr>
            <a:r>
              <a:rPr lang="es-CO" sz="2000" b="1" dirty="0">
                <a:latin typeface="Century Gothic" panose="020B0502020202020204" pitchFamily="34" charset="0"/>
              </a:rPr>
              <a:t>Dos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dosis</a:t>
            </a:r>
            <a:r>
              <a:rPr lang="es-CO" sz="2000" dirty="0">
                <a:latin typeface="Century Gothic" panose="020B0502020202020204" pitchFamily="34" charset="0"/>
              </a:rPr>
              <a:t> de </a:t>
            </a:r>
            <a:r>
              <a:rPr lang="es-CO" sz="2000" b="1" dirty="0">
                <a:latin typeface="Century Gothic" panose="020B0502020202020204" pitchFamily="34" charset="0"/>
              </a:rPr>
              <a:t>vacuna contra DPT </a:t>
            </a:r>
            <a:r>
              <a:rPr lang="es-CO" sz="2000" dirty="0">
                <a:latin typeface="Century Gothic" panose="020B0502020202020204" pitchFamily="34" charset="0"/>
              </a:rPr>
              <a:t>con intervalo de 4 semanas.</a:t>
            </a:r>
          </a:p>
          <a:p>
            <a:pPr marL="342900" indent="-69850" algn="just">
              <a:buFont typeface="+mj-lt"/>
              <a:buAutoNum type="arabicPeriod"/>
            </a:pPr>
            <a:r>
              <a:rPr lang="es-CO" sz="2000" b="1" dirty="0">
                <a:latin typeface="Century Gothic" panose="020B0502020202020204" pitchFamily="34" charset="0"/>
              </a:rPr>
              <a:t>Dos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dosis</a:t>
            </a:r>
            <a:r>
              <a:rPr lang="es-CO" sz="2000" dirty="0">
                <a:latin typeface="Century Gothic" panose="020B0502020202020204" pitchFamily="34" charset="0"/>
              </a:rPr>
              <a:t> 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contra la </a:t>
            </a:r>
            <a:r>
              <a:rPr lang="es-CO" sz="2000" b="1" dirty="0">
                <a:latin typeface="Century Gothic" panose="020B0502020202020204" pitchFamily="34" charset="0"/>
              </a:rPr>
              <a:t>hepatitis B</a:t>
            </a:r>
            <a:r>
              <a:rPr lang="es-CO" sz="2000" dirty="0">
                <a:latin typeface="Century Gothic" panose="020B0502020202020204" pitchFamily="34" charset="0"/>
              </a:rPr>
              <a:t> con intervalo de 4 semanas.</a:t>
            </a:r>
          </a:p>
        </p:txBody>
      </p:sp>
      <p:pic>
        <p:nvPicPr>
          <p:cNvPr id="2050" name="Picture 2" descr="Actividades artísticas para niños de un año - VI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376" y="1542198"/>
            <a:ext cx="1757666" cy="2634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60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" t="8035" r="2747" b="6956"/>
          <a:stretch/>
        </p:blipFill>
        <p:spPr>
          <a:xfrm>
            <a:off x="2619286" y="5612275"/>
            <a:ext cx="1584225" cy="80925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32515" y="300253"/>
            <a:ext cx="10604311" cy="879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latin typeface="Century Gothic" panose="020B0502020202020204" pitchFamily="34" charset="0"/>
              </a:rPr>
              <a:t>Población infantil de 12 a 23 meses sin antecedente </a:t>
            </a:r>
            <a:r>
              <a:rPr lang="es-CO" sz="2400" b="1" dirty="0" err="1">
                <a:latin typeface="Century Gothic" panose="020B0502020202020204" pitchFamily="34" charset="0"/>
              </a:rPr>
              <a:t>vacunal</a:t>
            </a:r>
            <a:r>
              <a:rPr lang="es-CO" sz="2400" b="1" dirty="0">
                <a:latin typeface="Century Gothic" panose="020B0502020202020204" pitchFamily="34" charset="0"/>
              </a:rPr>
              <a:t> o con esquema de vacunación incompleto</a:t>
            </a:r>
            <a:endParaRPr lang="es-CO" sz="2400" dirty="0"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57976" y="1754232"/>
            <a:ext cx="8516203" cy="30298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Una dosis </a:t>
            </a:r>
            <a:r>
              <a:rPr lang="es-CO" sz="2000" dirty="0">
                <a:latin typeface="Century Gothic" panose="020B0502020202020204" pitchFamily="34" charset="0"/>
              </a:rPr>
              <a:t>de </a:t>
            </a:r>
            <a:r>
              <a:rPr lang="es-CO" sz="2000" b="1" dirty="0">
                <a:latin typeface="Century Gothic" panose="020B0502020202020204" pitchFamily="34" charset="0"/>
              </a:rPr>
              <a:t>vacuna triple viral </a:t>
            </a:r>
            <a:r>
              <a:rPr lang="es-CO" sz="2000" dirty="0">
                <a:latin typeface="Century Gothic" panose="020B0502020202020204" pitchFamily="34" charset="0"/>
              </a:rPr>
              <a:t>(SRP).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Una dosis </a:t>
            </a:r>
            <a:r>
              <a:rPr lang="es-CO" sz="2000" dirty="0">
                <a:latin typeface="Century Gothic" panose="020B0502020202020204" pitchFamily="34" charset="0"/>
              </a:rPr>
              <a:t>de </a:t>
            </a:r>
            <a:r>
              <a:rPr lang="es-CO" sz="2000" b="1" dirty="0">
                <a:latin typeface="Century Gothic" panose="020B0502020202020204" pitchFamily="34" charset="0"/>
              </a:rPr>
              <a:t>vacuna </a:t>
            </a:r>
            <a:r>
              <a:rPr lang="es-CO" sz="2000" dirty="0">
                <a:latin typeface="Century Gothic" panose="020B0502020202020204" pitchFamily="34" charset="0"/>
              </a:rPr>
              <a:t>contra</a:t>
            </a:r>
            <a:r>
              <a:rPr lang="es-CO" sz="2000" b="1" dirty="0">
                <a:latin typeface="Century Gothic" panose="020B0502020202020204" pitchFamily="34" charset="0"/>
              </a:rPr>
              <a:t> </a:t>
            </a:r>
            <a:r>
              <a:rPr lang="es-CO" sz="2000" dirty="0">
                <a:latin typeface="Century Gothic" panose="020B0502020202020204" pitchFamily="34" charset="0"/>
              </a:rPr>
              <a:t>la</a:t>
            </a:r>
            <a:r>
              <a:rPr lang="es-CO" sz="2000" b="1" dirty="0">
                <a:latin typeface="Century Gothic" panose="020B0502020202020204" pitchFamily="34" charset="0"/>
              </a:rPr>
              <a:t> fiebre amarilla.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Una dosis </a:t>
            </a:r>
            <a:r>
              <a:rPr lang="es-CO" sz="2000" dirty="0">
                <a:latin typeface="Century Gothic" panose="020B0502020202020204" pitchFamily="34" charset="0"/>
              </a:rPr>
              <a:t>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contra la </a:t>
            </a:r>
            <a:r>
              <a:rPr lang="es-CO" sz="2000" b="1" dirty="0">
                <a:latin typeface="Century Gothic" panose="020B0502020202020204" pitchFamily="34" charset="0"/>
              </a:rPr>
              <a:t>hepatitis 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Dos dosis </a:t>
            </a:r>
            <a:r>
              <a:rPr lang="es-CO" sz="2000" dirty="0">
                <a:latin typeface="Century Gothic" panose="020B0502020202020204" pitchFamily="34" charset="0"/>
              </a:rPr>
              <a:t>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 err="1">
                <a:latin typeface="Century Gothic" panose="020B0502020202020204" pitchFamily="34" charset="0"/>
              </a:rPr>
              <a:t>antineumocócica</a:t>
            </a:r>
            <a:r>
              <a:rPr lang="es-CO" sz="2000" b="1" dirty="0">
                <a:latin typeface="Century Gothic" panose="020B0502020202020204" pitchFamily="34" charset="0"/>
              </a:rPr>
              <a:t> conjugada</a:t>
            </a:r>
            <a:r>
              <a:rPr lang="es-CO" sz="2000" dirty="0">
                <a:latin typeface="Century Gothic" panose="020B0502020202020204" pitchFamily="34" charset="0"/>
              </a:rPr>
              <a:t>, con intervalo de 8 semanas.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Dos dosis </a:t>
            </a:r>
            <a:r>
              <a:rPr lang="es-CO" sz="2000" dirty="0">
                <a:latin typeface="Century Gothic" panose="020B0502020202020204" pitchFamily="34" charset="0"/>
              </a:rPr>
              <a:t>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contra la </a:t>
            </a:r>
            <a:r>
              <a:rPr lang="es-CO" sz="2000" b="1" dirty="0">
                <a:latin typeface="Century Gothic" panose="020B0502020202020204" pitchFamily="34" charset="0"/>
              </a:rPr>
              <a:t>influenza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estacional</a:t>
            </a:r>
            <a:r>
              <a:rPr lang="es-CO" sz="2000" dirty="0">
                <a:latin typeface="Century Gothic" panose="020B0502020202020204" pitchFamily="34" charset="0"/>
              </a:rPr>
              <a:t>, con intervalo de 4 semanas.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Una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dosis</a:t>
            </a:r>
            <a:r>
              <a:rPr lang="es-CO" sz="2000" dirty="0">
                <a:latin typeface="Century Gothic" panose="020B0502020202020204" pitchFamily="34" charset="0"/>
              </a:rPr>
              <a:t> 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contra la </a:t>
            </a:r>
            <a:r>
              <a:rPr lang="es-CO" sz="2000" b="1" dirty="0">
                <a:latin typeface="Century Gothic" panose="020B0502020202020204" pitchFamily="34" charset="0"/>
              </a:rPr>
              <a:t>varicela</a:t>
            </a:r>
            <a:r>
              <a:rPr lang="es-CO" sz="2000" dirty="0">
                <a:latin typeface="Century Gothic" panose="020B0502020202020204" pitchFamily="34" charset="0"/>
              </a:rPr>
              <a:t> (si nació después del 1º de julio de 2014).</a:t>
            </a:r>
          </a:p>
        </p:txBody>
      </p:sp>
      <p:pic>
        <p:nvPicPr>
          <p:cNvPr id="7" name="Picture 2" descr="Actividades artísticas para niños de un año - VI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376" y="1542198"/>
            <a:ext cx="1757666" cy="2634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49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" t="8035" r="2747" b="6956"/>
          <a:stretch/>
        </p:blipFill>
        <p:spPr>
          <a:xfrm>
            <a:off x="2619286" y="5612275"/>
            <a:ext cx="1584225" cy="80925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44724" y="508707"/>
            <a:ext cx="10604311" cy="8165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latin typeface="Century Gothic" panose="020B0502020202020204" pitchFamily="34" charset="0"/>
              </a:rPr>
              <a:t>Población infantil de 12 a 23 meses sin antecedente </a:t>
            </a:r>
            <a:r>
              <a:rPr lang="es-CO" sz="2400" b="1" dirty="0" err="1">
                <a:latin typeface="Century Gothic" panose="020B0502020202020204" pitchFamily="34" charset="0"/>
              </a:rPr>
              <a:t>vacunal</a:t>
            </a:r>
            <a:r>
              <a:rPr lang="es-CO" sz="2400" b="1" dirty="0">
                <a:latin typeface="Century Gothic" panose="020B0502020202020204" pitchFamily="34" charset="0"/>
              </a:rPr>
              <a:t> o con esquema de vacunación incompleto</a:t>
            </a:r>
            <a:endParaRPr lang="es-CO" sz="2400" dirty="0"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37489" y="1721242"/>
            <a:ext cx="8857397" cy="31888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dirty="0">
                <a:latin typeface="Century Gothic" panose="020B0502020202020204" pitchFamily="34" charset="0"/>
              </a:rPr>
              <a:t>Niños y niñas con esquema de vacunación incompleto se les debe continuar y completar el esquema según sea el caso.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dirty="0">
                <a:latin typeface="Century Gothic" panose="020B0502020202020204" pitchFamily="34" charset="0"/>
              </a:rPr>
              <a:t>De 12 a 23 meses solo se requiere una dosis de vacuna contra </a:t>
            </a:r>
            <a:r>
              <a:rPr lang="es-CO" sz="2000" dirty="0" err="1">
                <a:latin typeface="Century Gothic" panose="020B0502020202020204" pitchFamily="34" charset="0"/>
              </a:rPr>
              <a:t>Hib</a:t>
            </a:r>
            <a:r>
              <a:rPr lang="es-CO" sz="2000" dirty="0">
                <a:latin typeface="Century Gothic" panose="020B0502020202020204" pitchFamily="34" charset="0"/>
              </a:rPr>
              <a:t>; si ya se tiene una dosis previa, se completa el esquema con vacuna contra DPT y vacuna contra la HB, con intervalo de 4 semanas.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dirty="0">
                <a:latin typeface="Century Gothic" panose="020B0502020202020204" pitchFamily="34" charset="0"/>
              </a:rPr>
              <a:t>Deben recibir el primer refuerzo de VOP y vacuna contra DPT un año después de la aplicación de las terceras dosis y citar para el segundo refuerzo a los 5 años de edad.</a:t>
            </a:r>
          </a:p>
        </p:txBody>
      </p:sp>
      <p:pic>
        <p:nvPicPr>
          <p:cNvPr id="7" name="Picture 2" descr="Actividades artísticas para niños de un año - VI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376" y="1542198"/>
            <a:ext cx="1757666" cy="2634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44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" t="8035" r="2747" b="6956"/>
          <a:stretch/>
        </p:blipFill>
        <p:spPr>
          <a:xfrm>
            <a:off x="2619286" y="5612275"/>
            <a:ext cx="1584225" cy="80925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77361" y="556297"/>
            <a:ext cx="10604311" cy="8526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latin typeface="Century Gothic" panose="020B0502020202020204" pitchFamily="34" charset="0"/>
              </a:rPr>
              <a:t>Población infantil de 2 a 5 años sin antecedente </a:t>
            </a:r>
            <a:r>
              <a:rPr lang="es-CO" sz="2400" b="1" dirty="0" err="1">
                <a:latin typeface="Century Gothic" panose="020B0502020202020204" pitchFamily="34" charset="0"/>
              </a:rPr>
              <a:t>vacunal</a:t>
            </a:r>
            <a:r>
              <a:rPr lang="es-CO" sz="2400" b="1" dirty="0">
                <a:latin typeface="Century Gothic" panose="020B0502020202020204" pitchFamily="34" charset="0"/>
              </a:rPr>
              <a:t> o con esquema de vacunación incompleto</a:t>
            </a:r>
            <a:endParaRPr lang="es-CO" sz="2400" dirty="0"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77361" y="1762678"/>
            <a:ext cx="8857397" cy="30695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Una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dosis</a:t>
            </a:r>
            <a:r>
              <a:rPr lang="es-CO" sz="2000" dirty="0">
                <a:latin typeface="Century Gothic" panose="020B0502020202020204" pitchFamily="34" charset="0"/>
              </a:rPr>
              <a:t> 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BCG</a:t>
            </a:r>
            <a:r>
              <a:rPr lang="es-CO" sz="2000" dirty="0">
                <a:latin typeface="Century Gothic" panose="020B0502020202020204" pitchFamily="34" charset="0"/>
              </a:rPr>
              <a:t> si pertenece a población indígena o rural dispersa.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Tres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dosis</a:t>
            </a:r>
            <a:r>
              <a:rPr lang="es-CO" sz="2000" dirty="0">
                <a:latin typeface="Century Gothic" panose="020B0502020202020204" pitchFamily="34" charset="0"/>
              </a:rPr>
              <a:t> 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contra la </a:t>
            </a:r>
            <a:r>
              <a:rPr lang="es-CO" sz="2000" b="1" dirty="0">
                <a:latin typeface="Century Gothic" panose="020B0502020202020204" pitchFamily="34" charset="0"/>
              </a:rPr>
              <a:t>poliomielitis</a:t>
            </a:r>
            <a:r>
              <a:rPr lang="es-CO" sz="2000" dirty="0">
                <a:latin typeface="Century Gothic" panose="020B0502020202020204" pitchFamily="34" charset="0"/>
              </a:rPr>
              <a:t>, con intervalo de 4 semanas, primera dosis VIP, segundas y terceras con VOP o VIP según indicación.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Tres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dosis</a:t>
            </a:r>
            <a:r>
              <a:rPr lang="es-CO" sz="2000" dirty="0">
                <a:latin typeface="Century Gothic" panose="020B0502020202020204" pitchFamily="34" charset="0"/>
              </a:rPr>
              <a:t> 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contra </a:t>
            </a:r>
            <a:r>
              <a:rPr lang="es-CO" sz="2000" b="1" dirty="0">
                <a:latin typeface="Century Gothic" panose="020B0502020202020204" pitchFamily="34" charset="0"/>
              </a:rPr>
              <a:t>DPT</a:t>
            </a:r>
            <a:r>
              <a:rPr lang="es-CO" sz="2000" dirty="0">
                <a:latin typeface="Century Gothic" panose="020B0502020202020204" pitchFamily="34" charset="0"/>
              </a:rPr>
              <a:t> con intervalo de 4 semanas. Completar esquema con los dos refuerzos respectivos contra DPT o </a:t>
            </a:r>
            <a:r>
              <a:rPr lang="es-CO" sz="2000" dirty="0" err="1">
                <a:latin typeface="Century Gothic" panose="020B0502020202020204" pitchFamily="34" charset="0"/>
              </a:rPr>
              <a:t>Td</a:t>
            </a:r>
            <a:r>
              <a:rPr lang="es-CO" sz="2000" dirty="0">
                <a:latin typeface="Century Gothic" panose="020B0502020202020204" pitchFamily="34" charset="0"/>
              </a:rPr>
              <a:t> pediátrico según sea el caso.</a:t>
            </a:r>
          </a:p>
        </p:txBody>
      </p:sp>
      <p:pic>
        <p:nvPicPr>
          <p:cNvPr id="3074" name="Picture 2" descr="50 dibujos para colorear con niños de 2 a 5 años - Dibujar con los niños -  Educación - Guia del Niñ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1" r="21873"/>
          <a:stretch/>
        </p:blipFill>
        <p:spPr bwMode="auto">
          <a:xfrm>
            <a:off x="9485195" y="1766449"/>
            <a:ext cx="2420740" cy="21855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600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" t="8035" r="2747" b="6956"/>
          <a:stretch/>
        </p:blipFill>
        <p:spPr>
          <a:xfrm>
            <a:off x="2619286" y="5612275"/>
            <a:ext cx="1584225" cy="80925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04967" y="300252"/>
            <a:ext cx="10604311" cy="8924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latin typeface="Century Gothic" panose="020B0502020202020204" pitchFamily="34" charset="0"/>
              </a:rPr>
              <a:t>Población infantil de 2 a 5 años sin antecedente </a:t>
            </a:r>
            <a:r>
              <a:rPr lang="es-CO" sz="2400" b="1" dirty="0" err="1">
                <a:latin typeface="Century Gothic" panose="020B0502020202020204" pitchFamily="34" charset="0"/>
              </a:rPr>
              <a:t>vacunal</a:t>
            </a:r>
            <a:r>
              <a:rPr lang="es-CO" sz="2400" b="1" dirty="0">
                <a:latin typeface="Century Gothic" panose="020B0502020202020204" pitchFamily="34" charset="0"/>
              </a:rPr>
              <a:t> o con esquema de vacunación incompleto</a:t>
            </a:r>
            <a:endParaRPr lang="es-CO" sz="2400" dirty="0"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04967" y="1542198"/>
            <a:ext cx="8857397" cy="33876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Tres dosis </a:t>
            </a:r>
            <a:r>
              <a:rPr lang="es-CO" sz="2000" dirty="0">
                <a:latin typeface="Century Gothic" panose="020B0502020202020204" pitchFamily="34" charset="0"/>
              </a:rPr>
              <a:t>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contra la </a:t>
            </a:r>
            <a:r>
              <a:rPr lang="es-CO" sz="2000" b="1" dirty="0">
                <a:latin typeface="Century Gothic" panose="020B0502020202020204" pitchFamily="34" charset="0"/>
              </a:rPr>
              <a:t>hepatitis B</a:t>
            </a:r>
            <a:r>
              <a:rPr lang="es-CO" sz="2000" dirty="0">
                <a:latin typeface="Century Gothic" panose="020B0502020202020204" pitchFamily="34" charset="0"/>
              </a:rPr>
              <a:t> con intervalo de 4 semanas.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Una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dosis</a:t>
            </a:r>
            <a:r>
              <a:rPr lang="es-CO" sz="2000" dirty="0">
                <a:latin typeface="Century Gothic" panose="020B0502020202020204" pitchFamily="34" charset="0"/>
              </a:rPr>
              <a:t> 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triple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viral</a:t>
            </a:r>
            <a:r>
              <a:rPr lang="es-CO" sz="2000" dirty="0">
                <a:latin typeface="Century Gothic" panose="020B0502020202020204" pitchFamily="34" charset="0"/>
              </a:rPr>
              <a:t> </a:t>
            </a:r>
            <a:r>
              <a:rPr lang="es-CO" sz="2000" b="1" dirty="0">
                <a:latin typeface="Century Gothic" panose="020B0502020202020204" pitchFamily="34" charset="0"/>
              </a:rPr>
              <a:t>(SRP)</a:t>
            </a:r>
            <a:r>
              <a:rPr lang="es-CO" sz="2000" dirty="0">
                <a:latin typeface="Century Gothic" panose="020B0502020202020204" pitchFamily="34" charset="0"/>
              </a:rPr>
              <a:t> y refuerzo a los 5 años de edad.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Una dosis </a:t>
            </a:r>
            <a:r>
              <a:rPr lang="es-CO" sz="2000" dirty="0">
                <a:latin typeface="Century Gothic" panose="020B0502020202020204" pitchFamily="34" charset="0"/>
              </a:rPr>
              <a:t>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contra la </a:t>
            </a:r>
            <a:r>
              <a:rPr lang="es-CO" sz="2000" b="1" dirty="0">
                <a:latin typeface="Century Gothic" panose="020B0502020202020204" pitchFamily="34" charset="0"/>
              </a:rPr>
              <a:t>fiebre amarilla</a:t>
            </a:r>
            <a:r>
              <a:rPr lang="es-CO" sz="2000" dirty="0">
                <a:latin typeface="Century Gothic" panose="020B0502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Una dosis</a:t>
            </a:r>
            <a:r>
              <a:rPr lang="es-CO" sz="2000" dirty="0">
                <a:latin typeface="Century Gothic" panose="020B0502020202020204" pitchFamily="34" charset="0"/>
              </a:rPr>
              <a:t> 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contra la </a:t>
            </a:r>
            <a:r>
              <a:rPr lang="es-CO" sz="2000" b="1" dirty="0">
                <a:latin typeface="Century Gothic" panose="020B0502020202020204" pitchFamily="34" charset="0"/>
              </a:rPr>
              <a:t>hepatitis A </a:t>
            </a:r>
            <a:r>
              <a:rPr lang="es-CO" sz="2000" dirty="0">
                <a:latin typeface="Century Gothic" panose="020B0502020202020204" pitchFamily="34" charset="0"/>
              </a:rPr>
              <a:t>(si nació después del 1º de enero de 2012).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Una dosis </a:t>
            </a:r>
            <a:r>
              <a:rPr lang="es-CO" sz="2000" dirty="0">
                <a:latin typeface="Century Gothic" panose="020B0502020202020204" pitchFamily="34" charset="0"/>
              </a:rPr>
              <a:t>de </a:t>
            </a:r>
            <a:r>
              <a:rPr lang="es-CO" sz="2000" b="1" dirty="0">
                <a:latin typeface="Century Gothic" panose="020B0502020202020204" pitchFamily="34" charset="0"/>
              </a:rPr>
              <a:t>vacuna </a:t>
            </a:r>
            <a:r>
              <a:rPr lang="es-CO" sz="2000" b="1" dirty="0" err="1">
                <a:latin typeface="Century Gothic" panose="020B0502020202020204" pitchFamily="34" charset="0"/>
              </a:rPr>
              <a:t>antineumocócica</a:t>
            </a:r>
            <a:r>
              <a:rPr lang="es-CO" sz="2000" b="1" dirty="0">
                <a:latin typeface="Century Gothic" panose="020B0502020202020204" pitchFamily="34" charset="0"/>
              </a:rPr>
              <a:t> conjugada.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entury Gothic" panose="020B0502020202020204" pitchFamily="34" charset="0"/>
              </a:rPr>
              <a:t>Una dosis </a:t>
            </a:r>
            <a:r>
              <a:rPr lang="es-CO" sz="2000" dirty="0">
                <a:latin typeface="Century Gothic" panose="020B0502020202020204" pitchFamily="34" charset="0"/>
              </a:rPr>
              <a:t>de </a:t>
            </a:r>
            <a:r>
              <a:rPr lang="es-CO" sz="2000" b="1" dirty="0">
                <a:latin typeface="Century Gothic" panose="020B0502020202020204" pitchFamily="34" charset="0"/>
              </a:rPr>
              <a:t>vacuna</a:t>
            </a:r>
            <a:r>
              <a:rPr lang="es-CO" sz="2000" dirty="0">
                <a:latin typeface="Century Gothic" panose="020B0502020202020204" pitchFamily="34" charset="0"/>
              </a:rPr>
              <a:t> contra la </a:t>
            </a:r>
            <a:r>
              <a:rPr lang="es-CO" sz="2000" b="1" dirty="0">
                <a:latin typeface="Century Gothic" panose="020B0502020202020204" pitchFamily="34" charset="0"/>
              </a:rPr>
              <a:t>varicela</a:t>
            </a:r>
            <a:r>
              <a:rPr lang="es-CO" sz="2000" dirty="0">
                <a:latin typeface="Century Gothic" panose="020B0502020202020204" pitchFamily="34" charset="0"/>
              </a:rPr>
              <a:t> y un refuerzo a los 5 años de edad (para los nacidos después del 1º de julio de 2014).</a:t>
            </a:r>
          </a:p>
        </p:txBody>
      </p:sp>
      <p:pic>
        <p:nvPicPr>
          <p:cNvPr id="7" name="Picture 2" descr="50 dibujos para colorear con niños de 2 a 5 años - Dibujar con los niños -  Educación - Guia del Niñ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1" r="21873"/>
          <a:stretch/>
        </p:blipFill>
        <p:spPr bwMode="auto">
          <a:xfrm>
            <a:off x="9485195" y="1766449"/>
            <a:ext cx="2420740" cy="21855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951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" t="8035" r="2747" b="6956"/>
          <a:stretch/>
        </p:blipFill>
        <p:spPr>
          <a:xfrm>
            <a:off x="2619286" y="5612275"/>
            <a:ext cx="1584225" cy="80925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98922" y="446116"/>
            <a:ext cx="10604311" cy="9056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latin typeface="Century Gothic" panose="020B0502020202020204" pitchFamily="34" charset="0"/>
              </a:rPr>
              <a:t>Población infantil de 2 a 5 años sin antecedente </a:t>
            </a:r>
            <a:r>
              <a:rPr lang="es-CO" sz="2400" b="1" dirty="0" err="1">
                <a:latin typeface="Century Gothic" panose="020B0502020202020204" pitchFamily="34" charset="0"/>
              </a:rPr>
              <a:t>vacunal</a:t>
            </a:r>
            <a:r>
              <a:rPr lang="es-CO" sz="2400" b="1" dirty="0">
                <a:latin typeface="Century Gothic" panose="020B0502020202020204" pitchFamily="34" charset="0"/>
              </a:rPr>
              <a:t> o con esquema de vacunación incompleto</a:t>
            </a:r>
            <a:endParaRPr lang="es-CO" sz="2400" dirty="0"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27798" y="1705969"/>
            <a:ext cx="8857397" cy="31998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2000" b="1" dirty="0">
                <a:latin typeface="Century Gothic" panose="020B0502020202020204" pitchFamily="34" charset="0"/>
              </a:rPr>
              <a:t>Importante mencionar que:</a:t>
            </a:r>
          </a:p>
          <a:p>
            <a:pPr algn="just"/>
            <a:endParaRPr lang="es-CO" sz="2000" b="1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dirty="0">
                <a:latin typeface="Century Gothic" panose="020B0502020202020204" pitchFamily="34" charset="0"/>
              </a:rPr>
              <a:t>A partir de los 2 años no se requiere dosis de vacuna contra </a:t>
            </a:r>
            <a:r>
              <a:rPr lang="es-CO" sz="2000" dirty="0" err="1">
                <a:latin typeface="Century Gothic" panose="020B0502020202020204" pitchFamily="34" charset="0"/>
              </a:rPr>
              <a:t>Hib</a:t>
            </a:r>
            <a:r>
              <a:rPr lang="es-CO" sz="2000" dirty="0">
                <a:latin typeface="Century Gothic" panose="020B0502020202020204" pitchFamily="34" charset="0"/>
              </a:rPr>
              <a:t> (contenida en la pentavalente</a:t>
            </a:r>
            <a:r>
              <a:rPr lang="es-CO" sz="2000" dirty="0" smtClean="0">
                <a:latin typeface="Century Gothic" panose="020B0502020202020204" pitchFamily="34" charset="0"/>
              </a:rPr>
              <a:t>).</a:t>
            </a:r>
          </a:p>
          <a:p>
            <a:pPr algn="just"/>
            <a:endParaRPr lang="es-CO" sz="20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dirty="0">
                <a:latin typeface="Century Gothic" panose="020B0502020202020204" pitchFamily="34" charset="0"/>
              </a:rPr>
              <a:t>El intervalo mínimo requerido entre dosis debe ser de 4 semanas</a:t>
            </a:r>
            <a:r>
              <a:rPr lang="es-CO" sz="2000" dirty="0" smtClean="0"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es-CO" sz="20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dirty="0">
                <a:latin typeface="Century Gothic" panose="020B0502020202020204" pitchFamily="34" charset="0"/>
              </a:rPr>
              <a:t>El primer refuerzo con vacuna contra la poliomielitis y DPT se debe aplicar al año de la tercera dosis de estas mismas vacunas y el segundo refuerzo a los 5 años, 11 meses y 29 días de edad</a:t>
            </a:r>
            <a:r>
              <a:rPr lang="es-CO" sz="2000" dirty="0" smtClean="0">
                <a:latin typeface="Century Gothic" panose="020B0502020202020204" pitchFamily="34" charset="0"/>
              </a:rPr>
              <a:t>.</a:t>
            </a:r>
            <a:endParaRPr lang="es-CO" sz="2000" dirty="0">
              <a:latin typeface="Century Gothic" panose="020B0502020202020204" pitchFamily="34" charset="0"/>
            </a:endParaRPr>
          </a:p>
        </p:txBody>
      </p:sp>
      <p:pic>
        <p:nvPicPr>
          <p:cNvPr id="7" name="Picture 2" descr="50 dibujos para colorear con niños de 2 a 5 años - Dibujar con los niños -  Educación - Guia del Niñ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1" r="21873"/>
          <a:stretch/>
        </p:blipFill>
        <p:spPr bwMode="auto">
          <a:xfrm>
            <a:off x="9485195" y="1766449"/>
            <a:ext cx="2420740" cy="21855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70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1000</Words>
  <Application>Microsoft Office PowerPoint</Application>
  <PresentationFormat>Panorámica</PresentationFormat>
  <Paragraphs>67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Times New Roman</vt:lpstr>
      <vt:lpstr>Wingdings</vt:lpstr>
      <vt:lpstr>Tema de Office</vt:lpstr>
      <vt:lpstr>VACUNACIÓN EN POBLACIÓN INFANTIL CON ESQUEMA INCOMPLETO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VACUNACIÓN EN POBLACIÓN INFANTIL CON ESQUEMA INCOMPLETO</dc:title>
  <dc:creator>Edna Esteban</dc:creator>
  <cp:lastModifiedBy>Edna Esteban</cp:lastModifiedBy>
  <cp:revision>20</cp:revision>
  <dcterms:created xsi:type="dcterms:W3CDTF">2020-10-12T17:25:06Z</dcterms:created>
  <dcterms:modified xsi:type="dcterms:W3CDTF">2020-10-25T04:30:20Z</dcterms:modified>
</cp:coreProperties>
</file>