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6" r:id="rId5"/>
    <p:sldId id="287" r:id="rId6"/>
    <p:sldId id="289" r:id="rId7"/>
    <p:sldId id="294" r:id="rId8"/>
    <p:sldId id="288" r:id="rId9"/>
    <p:sldId id="290" r:id="rId10"/>
    <p:sldId id="291" r:id="rId11"/>
    <p:sldId id="295" r:id="rId12"/>
    <p:sldId id="296" r:id="rId13"/>
    <p:sldId id="292" r:id="rId14"/>
    <p:sldId id="285" r:id="rId15"/>
    <p:sldId id="293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AF53"/>
    <a:srgbClr val="0DD132"/>
    <a:srgbClr val="FFFFCC"/>
    <a:srgbClr val="9EFB99"/>
    <a:srgbClr val="00FF99"/>
    <a:srgbClr val="FFFF66"/>
    <a:srgbClr val="FFFF99"/>
    <a:srgbClr val="CCFF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364" autoAdjust="0"/>
  </p:normalViewPr>
  <p:slideViewPr>
    <p:cSldViewPr snapToGrid="0">
      <p:cViewPr>
        <p:scale>
          <a:sx n="70" d="100"/>
          <a:sy n="70" d="100"/>
        </p:scale>
        <p:origin x="-7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9B88-DB9D-4A0E-B875-1F298B4E1C5C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A6C2-EF63-40A6-8FEE-181E9C780E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07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28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Hay acciones </a:t>
            </a:r>
            <a:br>
              <a:rPr lang="es-CO" dirty="0" smtClean="0"/>
            </a:br>
            <a:r>
              <a:rPr lang="es-CO" dirty="0" smtClean="0"/>
              <a:t>IAD: infecciones asociadas a Dispositivos, en la UCI, equipos como CVC, SONDA VESICAL, VENTILACIÓN MECÁNICA</a:t>
            </a:r>
            <a:br>
              <a:rPr lang="es-CO" dirty="0" smtClean="0"/>
            </a:br>
            <a:r>
              <a:rPr lang="es-CO" dirty="0" smtClean="0"/>
              <a:t>resistencia a los </a:t>
            </a:r>
            <a:r>
              <a:rPr lang="es-CO" dirty="0" err="1" smtClean="0"/>
              <a:t>antimicrobiamos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5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Residuos: todo lo que se genera de residuos, desechos solidos </a:t>
            </a:r>
            <a:r>
              <a:rPr lang="es-CO" dirty="0" err="1" smtClean="0"/>
              <a:t>liquidos</a:t>
            </a:r>
            <a:r>
              <a:rPr lang="es-CO" dirty="0" smtClean="0"/>
              <a:t>, biológicos</a:t>
            </a:r>
            <a:r>
              <a:rPr lang="es-CO" baseline="0" dirty="0" smtClean="0"/>
              <a:t>, reciclables no reciclables, </a:t>
            </a:r>
            <a:r>
              <a:rPr lang="es-CO" baseline="0" smtClean="0"/>
              <a:t>nuevo código </a:t>
            </a:r>
            <a:r>
              <a:rPr lang="es-CO" baseline="0" dirty="0" smtClean="0"/>
              <a:t>de colores ya implemento.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919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997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35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7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604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44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652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13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68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894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0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4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14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69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11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95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871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A6C2-EF63-40A6-8FEE-181E9C780E7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25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A46215-317B-47BF-A2D7-529EFEC8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80129FE-7F23-4369-A8E1-A6D9B5492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944FDF-B07A-49D0-AD73-F34FF799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F8CBB0-12B1-4982-A196-314ADEA1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13ED21-9772-4448-8E13-1DEBBDE6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9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C1B71A-DEBC-42E5-9C5B-B25C4B8C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9B3C407-774D-4C50-A928-95FCA2792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C66258-B15D-404C-BC11-25404F4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C1F41A-7B9F-4D9B-9C2B-D556D9E4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AD74C1-F8D2-42C2-8241-68DF9ADE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83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9C64B99-2ACC-4F56-8A9B-AC5254608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1A65B76-976A-4886-8654-39B098A51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043DEA-1148-412A-BEE8-920A5DC9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B67751-435B-46B3-8C3F-A9B22A84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E61F592-9878-4E24-AD1E-E822870B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71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A1BAAF-2AD8-4FDE-BEEC-86DDB029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F3F7C4-2204-42B7-BC32-3387CCDF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DAF7CE-1BE2-4068-84EE-41F273ED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1C69C0-6B40-42BF-9764-9358FB9E5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347FF9-DC40-4F71-855E-4776A117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20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AC063A-8347-4F15-B9D3-9224A027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540C2D-19B5-49DA-B00F-DF10FAA9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1566FB7-8EA6-4D39-A262-5B773632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AA15B6-787B-44AE-8001-C786AE9B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8DA99A-FC99-44E4-8230-93287F1E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2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CC04E6-3049-4B71-BF22-D22027D1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1F5F28-FCF0-475A-81D0-2D41194FD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807080E-41BA-4ECA-995D-5DFC23973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A33B8A-3A3E-47A5-8EA2-AFCD991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8E7B65A-D2E9-47C7-8AA9-6F6DCB2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957A38-8A1D-495F-9A91-608D78C9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7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C5ED01-F5CE-464B-A94B-45E4007F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4B4BA88-4E4A-4FD0-847F-F25DBA27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96D4070-244C-4003-8B74-A332BBC4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50865C1-42E2-4F20-89E4-A7F1941F9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C3752DF-321B-4590-82F5-3771C152C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3FE0288-F32D-42A1-87AF-77BCFB6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0D1C0F7-8DDB-4B29-95A4-27E2AF19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2C94DD4-1525-45A4-94F3-D40A3747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9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9732BD-F058-484E-B605-B647C529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1345154-7724-40AB-8080-795F4345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BCAE152-C13C-40F3-BD54-2E440981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8B89893-5ACD-45F7-91FC-42041B50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7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FE1D587-CE70-4650-9D6D-0E22BDBA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185200A-AA36-4408-A387-B78B8E93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70C4BA3-0019-4A7C-B3BB-EB76B808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1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17E92B-A402-4756-B0C5-39DA4CF7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46147B-3D56-462E-B47D-7D3644F4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B7CE39-9307-4109-A635-8FDC3E22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50CA0A7-D177-4958-8179-DB8D1937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5613CBF-B676-4408-A075-311B3C7C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F2B093-5366-4A9E-8BA4-77A6919F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6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77BE7F-904F-4B6A-9595-D72A7398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ABD753-CA12-4CCE-B002-3D00DE91A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6826844-899E-444E-B083-CC89D69E8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F591E0F-2B8F-4F22-95FC-5BBE7564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459ADA0-7755-40A2-B8C4-D97B2603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CFC631-475F-484F-8449-C8F23993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48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450745E-FB26-4CA0-A8D5-BF4FA1A6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6B4494D-DAD6-4076-86E4-A26D639F6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BE6A12-42F7-4A71-84B3-8441A93D0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2666-869E-4BD9-BB1A-862717929C77}" type="datetimeFigureOut">
              <a:rPr lang="es-CO" smtClean="0"/>
              <a:t>11/10/2022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05DD77-BDE9-40DA-B510-B8A7094A6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382AAA-74E5-46FB-866C-A3B6B0A60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5D4B-7FCD-4FD3-AED9-BE7D1F812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962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o.pinterest.com/pin/721420434052326538/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s://co.pinterest.com/pin/23503229297291528/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o.pinterest.com/pin/295478425543191688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93" y="4897677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29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B65789A-513F-47B0-A077-031FFA81A9C6}"/>
              </a:ext>
            </a:extLst>
          </p:cNvPr>
          <p:cNvSpPr txBox="1"/>
          <p:nvPr/>
        </p:nvSpPr>
        <p:spPr>
          <a:xfrm>
            <a:off x="596348" y="2367027"/>
            <a:ext cx="10770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 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INTERVENCIONES EN NIVEL DE RIESGO BAJO (15 – 16 PUNTOS)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8" y="2367027"/>
            <a:ext cx="1431348" cy="249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646217" y="1377806"/>
            <a:ext cx="7841673" cy="158706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/>
              <a:t>CUIDADOS DE LA PIEL</a:t>
            </a:r>
            <a:br>
              <a:rPr lang="es-MX" b="1" dirty="0"/>
            </a:br>
            <a:r>
              <a:rPr lang="es-MX" dirty="0"/>
              <a:t>• Realizar higiene diaria </a:t>
            </a:r>
            <a:r>
              <a:rPr lang="es-MX" dirty="0" smtClean="0"/>
              <a:t>jabón </a:t>
            </a:r>
            <a:r>
              <a:rPr lang="es-MX" dirty="0"/>
              <a:t>(neutro) - secado </a:t>
            </a:r>
            <a:r>
              <a:rPr lang="es-MX" dirty="0" smtClean="0"/>
              <a:t>minucioso sin fricción.</a:t>
            </a:r>
          </a:p>
          <a:p>
            <a:r>
              <a:rPr lang="es-CO" dirty="0" smtClean="0"/>
              <a:t>• </a:t>
            </a:r>
            <a:r>
              <a:rPr lang="es-CO" dirty="0"/>
              <a:t>Aplicar cremas hidratantes procurando su completa absorción. </a:t>
            </a:r>
            <a:endParaRPr lang="es-CO" dirty="0" smtClean="0"/>
          </a:p>
          <a:p>
            <a:r>
              <a:rPr lang="es-CO" dirty="0" smtClean="0"/>
              <a:t>• </a:t>
            </a:r>
            <a:r>
              <a:rPr lang="es-CO" dirty="0"/>
              <a:t>No utilizar ningún tipo de alcoholes. </a:t>
            </a:r>
            <a:endParaRPr lang="es-CO" dirty="0" smtClean="0"/>
          </a:p>
          <a:p>
            <a:r>
              <a:rPr lang="es-CO" dirty="0" smtClean="0"/>
              <a:t>• </a:t>
            </a:r>
            <a:r>
              <a:rPr lang="es-CO" dirty="0"/>
              <a:t>No realizar masajes directamente sobre prominencias óseas o zonas enrojecidas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67627" y="3198785"/>
            <a:ext cx="8944263" cy="12485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CONTROL DEL EXCESO DE HUMEDAD</a:t>
            </a:r>
          </a:p>
          <a:p>
            <a:r>
              <a:rPr lang="es-MX" dirty="0"/>
              <a:t>• Valorar y tratar los diferentes procesos que pueden originar un exceso de humedad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Mantener la cama limpia, seca y sin arrugas. Cambio de sábanas cada vez que sea necesario.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250209" y="4681221"/>
            <a:ext cx="9545783" cy="158706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CAMBIOS POSTURALES</a:t>
            </a:r>
            <a:r>
              <a:rPr lang="es-MX" b="1" dirty="0"/>
              <a:t/>
            </a:r>
            <a:br>
              <a:rPr lang="es-MX" b="1" dirty="0"/>
            </a:br>
            <a:r>
              <a:rPr lang="es-MX" dirty="0"/>
              <a:t>• Estimular Movimientos en cama una vez por turno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Efectuar movilizaciones cada cuatro horas. Si el paciente puede realizarlos autónomamente, se le enseñará a hacer cambios posturales o ejercicios isométricos tanto al usuario como a la </a:t>
            </a:r>
            <a:r>
              <a:rPr lang="es-MX" dirty="0" smtClean="0"/>
              <a:t>familia.</a:t>
            </a:r>
          </a:p>
          <a:p>
            <a:r>
              <a:rPr lang="es-MX" dirty="0"/>
              <a:t>• Elevar la cabecera de la cama lo mínimo posible (máximo 30º) </a:t>
            </a:r>
            <a:endParaRPr lang="es-CO" dirty="0"/>
          </a:p>
        </p:txBody>
      </p:sp>
      <p:sp>
        <p:nvSpPr>
          <p:cNvPr id="3" name="Elipse 2"/>
          <p:cNvSpPr/>
          <p:nvPr/>
        </p:nvSpPr>
        <p:spPr>
          <a:xfrm>
            <a:off x="596348" y="5223164"/>
            <a:ext cx="1431348" cy="1427018"/>
          </a:xfrm>
          <a:prstGeom prst="ellipse">
            <a:avLst/>
          </a:prstGeom>
          <a:ln>
            <a:solidFill>
              <a:srgbClr val="008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APORTE </a:t>
            </a:r>
            <a:r>
              <a:rPr lang="es-MX" sz="1100" dirty="0" smtClean="0"/>
              <a:t>NUTRICIONAL</a:t>
            </a:r>
            <a:endParaRPr lang="es-CO" dirty="0"/>
          </a:p>
        </p:txBody>
      </p:sp>
      <p:pic>
        <p:nvPicPr>
          <p:cNvPr id="9" name="8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23" y="1464237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4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INTERVENCIONES EN NIVEL DE RIESGO MODERADO (13-14 PUNTOS)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9" y="2367027"/>
            <a:ext cx="16002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2646217" y="1377806"/>
            <a:ext cx="7841673" cy="61724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Además de los cuidados planteados en Riesgo Bajo, se implementará lo siguiente: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361045" y="2464494"/>
            <a:ext cx="9545783" cy="1262379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CAMBIOS POSTURALES</a:t>
            </a:r>
            <a:r>
              <a:rPr lang="es-MX" b="1" dirty="0"/>
              <a:t/>
            </a:r>
            <a:br>
              <a:rPr lang="es-MX" b="1" dirty="0"/>
            </a:br>
            <a:r>
              <a:rPr lang="es-MX" dirty="0"/>
              <a:t>Si el estado del paciente lo permite se realizarán cambios posturales: Cada 2-4 horas a los pacientes encamados, siguiendo una rotación programada e individualizada siguiendo el reloj de cambios de </a:t>
            </a:r>
            <a:r>
              <a:rPr lang="es-MX" dirty="0" smtClean="0"/>
              <a:t>posición.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2250210" y="4087090"/>
            <a:ext cx="9656618" cy="206432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PROTECCIÓN LOCAL</a:t>
            </a:r>
          </a:p>
          <a:p>
            <a:r>
              <a:rPr lang="es-MX" dirty="0"/>
              <a:t>En zonas de especial riesgo como son talones, región occipital, codos y sacro, se recomienda utilizar </a:t>
            </a:r>
            <a:r>
              <a:rPr lang="es-MX" i="1" dirty="0"/>
              <a:t>apósitos Hidrocoloides de poliuretano, silicona o transparentes, y sistemas tipo bota-botín. </a:t>
            </a:r>
            <a:endParaRPr lang="es-MX" i="1" dirty="0" smtClean="0"/>
          </a:p>
          <a:p>
            <a:endParaRPr lang="es-MX" dirty="0"/>
          </a:p>
          <a:p>
            <a:r>
              <a:rPr lang="es-MX" dirty="0"/>
              <a:t>-Ante estas situaciones: sondas, mascarillas, tubos oro traqueales, máscaras de presión positiva (CPAP), catéteres, férulas, yesos, sistemas de tracción, dispositivos de inmovilización; se colocará </a:t>
            </a:r>
            <a:r>
              <a:rPr lang="es-MX" i="1" dirty="0"/>
              <a:t>esparadrapo </a:t>
            </a:r>
            <a:r>
              <a:rPr lang="es-MX" i="1" dirty="0" smtClean="0"/>
              <a:t>hipoalergénico.</a:t>
            </a:r>
            <a:endParaRPr lang="es-CO" dirty="0"/>
          </a:p>
        </p:txBody>
      </p:sp>
      <p:pic>
        <p:nvPicPr>
          <p:cNvPr id="10" name="9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8" y="5195547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0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INTERVENCIONES EN NIVEL DE RIESGO ELEVADO  (&lt;12 PUNTOS)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9" y="2404130"/>
            <a:ext cx="158115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250209" y="1454286"/>
            <a:ext cx="9545783" cy="155215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CAMBIOS POSTURALES</a:t>
            </a:r>
            <a:r>
              <a:rPr lang="es-MX" b="1" dirty="0"/>
              <a:t/>
            </a:r>
            <a:br>
              <a:rPr lang="es-MX" b="1" dirty="0"/>
            </a:br>
            <a:r>
              <a:rPr lang="es-CO" dirty="0"/>
              <a:t>• Si el </a:t>
            </a:r>
            <a:r>
              <a:rPr lang="es-CO" dirty="0" smtClean="0"/>
              <a:t>estado </a:t>
            </a:r>
            <a:r>
              <a:rPr lang="es-MX" dirty="0" smtClean="0"/>
              <a:t>del </a:t>
            </a:r>
            <a:r>
              <a:rPr lang="es-MX" dirty="0"/>
              <a:t>paciente lo permite se realizarán cambios posturales: Cada 2 horas (encamados) siguiendo una rotación programada e individualizada siguiendo el reloj de cambios de posición. </a:t>
            </a:r>
            <a:endParaRPr lang="es-MX" dirty="0" smtClean="0"/>
          </a:p>
          <a:p>
            <a:r>
              <a:rPr lang="es-MX" dirty="0"/>
              <a:t>• Se aplicarán todas las medidas preventivas descritas para riesgo bajo y moderado, además la utilización de superficies especiales para el manejo de la presión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2388754" y="3311281"/>
            <a:ext cx="5937827" cy="309179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 smtClean="0"/>
              <a:t>TIPOS DE SUPERFICIES ESTÁTICAS / DINÁMICAS</a:t>
            </a:r>
            <a:r>
              <a:rPr lang="es-MX" b="1" dirty="0"/>
              <a:t/>
            </a:r>
            <a:br>
              <a:rPr lang="es-MX" b="1" dirty="0"/>
            </a:br>
            <a:r>
              <a:rPr lang="es-CO" dirty="0"/>
              <a:t>▪ Colchones-colchonetas-cojines de aire </a:t>
            </a:r>
            <a:r>
              <a:rPr lang="es-CO" dirty="0" smtClean="0"/>
              <a:t>alternante</a:t>
            </a:r>
          </a:p>
          <a:p>
            <a:r>
              <a:rPr lang="es-CO" dirty="0" smtClean="0"/>
              <a:t>▪ </a:t>
            </a:r>
            <a:r>
              <a:rPr lang="es-CO" dirty="0"/>
              <a:t>Cojines- Colchonetas de fibras especiales (Siliconadas)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Espumas especiales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Colchones-cojines viscoelásticos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Colchones-colchonetas alternantes con flujo de aire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Camas fluidificadas.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Camas- colchones con posicionamiento lateral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Camas bariátricas. Indicadas en pacientes con sobrepeso. </a:t>
            </a:r>
            <a:endParaRPr lang="es-CO" dirty="0" smtClean="0"/>
          </a:p>
          <a:p>
            <a:r>
              <a:rPr lang="es-CO" dirty="0" smtClean="0"/>
              <a:t>▪ </a:t>
            </a:r>
            <a:r>
              <a:rPr lang="es-CO" dirty="0"/>
              <a:t>Camas que permiten el decúbito y la sedestación.</a:t>
            </a: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2"/>
          <a:stretch/>
        </p:blipFill>
        <p:spPr bwMode="auto">
          <a:xfrm>
            <a:off x="8865316" y="3475260"/>
            <a:ext cx="2518352" cy="86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88" y="4613565"/>
            <a:ext cx="1922607" cy="11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42" y="5498860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OTROS ASPECTOS GENERALES DE LOS CUIDADOS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3207186" y="4557116"/>
            <a:ext cx="6754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EDUCACIÓN A LA FAMILIA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1112" y="1529370"/>
            <a:ext cx="5735782" cy="2590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▪ Evitar el masaje sobre las prominencias óseas enrojecidas. </a:t>
            </a:r>
            <a:endParaRPr lang="es-MX" sz="2000" dirty="0" smtClean="0"/>
          </a:p>
          <a:p>
            <a:pPr algn="ctr"/>
            <a:r>
              <a:rPr lang="es-MX" sz="2000" dirty="0" smtClean="0"/>
              <a:t>▪ </a:t>
            </a:r>
            <a:r>
              <a:rPr lang="es-MX" sz="2000" dirty="0"/>
              <a:t>Evitar los dispositivos en forma de anillo. </a:t>
            </a:r>
            <a:endParaRPr lang="es-MX" sz="2000" dirty="0" smtClean="0"/>
          </a:p>
          <a:p>
            <a:pPr algn="ctr"/>
            <a:r>
              <a:rPr lang="es-MX" sz="2000" dirty="0" smtClean="0"/>
              <a:t>▪ </a:t>
            </a:r>
            <a:r>
              <a:rPr lang="es-MX" sz="2000" dirty="0"/>
              <a:t>Mantener una hidratación adecuada de la piel. </a:t>
            </a:r>
            <a:endParaRPr lang="es-MX" sz="2000" dirty="0" smtClean="0"/>
          </a:p>
          <a:p>
            <a:pPr algn="ctr"/>
            <a:r>
              <a:rPr lang="es-MX" sz="2000" dirty="0" smtClean="0"/>
              <a:t>▪ </a:t>
            </a:r>
            <a:r>
              <a:rPr lang="es-MX" sz="2000" dirty="0"/>
              <a:t>Evitar el secado de la piel con arrastre y/o superficies ásperas. </a:t>
            </a:r>
            <a:endParaRPr lang="es-MX" sz="2000" dirty="0" smtClean="0"/>
          </a:p>
          <a:p>
            <a:pPr algn="ctr"/>
            <a:r>
              <a:rPr lang="es-MX" sz="2000" dirty="0" smtClean="0"/>
              <a:t>▪ </a:t>
            </a:r>
            <a:r>
              <a:rPr lang="es-MX" sz="2000" dirty="0"/>
              <a:t>Evitar que se seque la piel. </a:t>
            </a:r>
            <a:endParaRPr lang="es-MX" sz="2000" dirty="0" smtClean="0"/>
          </a:p>
          <a:p>
            <a:pPr algn="ctr"/>
            <a:r>
              <a:rPr lang="es-MX" sz="2000" dirty="0" smtClean="0"/>
              <a:t>▪ </a:t>
            </a:r>
            <a:r>
              <a:rPr lang="es-MX" sz="2000" dirty="0"/>
              <a:t>Ropa de cama limpia y sin arrugas.</a:t>
            </a: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3266"/>
          <a:stretch/>
        </p:blipFill>
        <p:spPr>
          <a:xfrm>
            <a:off x="7072938" y="1581018"/>
            <a:ext cx="3581400" cy="29760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63937" y="1117662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RELOJ DE CAMBIOS DE POSICIÓN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387927" y="5292436"/>
            <a:ext cx="11679382" cy="13993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• Brindar información al paciente y cuidador sobre la prevención de lesiones de piel relacionadas con la dependencia. </a:t>
            </a:r>
            <a:endParaRPr lang="es-MX" dirty="0" smtClean="0"/>
          </a:p>
          <a:p>
            <a:pPr algn="ctr"/>
            <a:r>
              <a:rPr lang="es-MX" dirty="0"/>
              <a:t>• Proporcionar al paciente y cuidador educación sobre situaciones de </a:t>
            </a:r>
            <a:r>
              <a:rPr lang="es-MX" dirty="0" smtClean="0"/>
              <a:t>riesgo.</a:t>
            </a:r>
          </a:p>
          <a:p>
            <a:pPr algn="ctr"/>
            <a:r>
              <a:rPr lang="es-MX" dirty="0"/>
              <a:t>• Brindar educación al paciente y cuidador sobre los Cuidados en </a:t>
            </a:r>
            <a:r>
              <a:rPr lang="es-MX" dirty="0" smtClean="0"/>
              <a:t>casa.</a:t>
            </a:r>
          </a:p>
          <a:p>
            <a:pPr algn="ctr"/>
            <a:r>
              <a:rPr lang="es-MX" dirty="0"/>
              <a:t>• Brindar educación a la persona y cuidador sobre las principales lesiones superficiales por medio de un folleto</a:t>
            </a:r>
            <a:endParaRPr lang="es-CO" dirty="0"/>
          </a:p>
        </p:txBody>
      </p:sp>
      <p:pic>
        <p:nvPicPr>
          <p:cNvPr id="9" name="8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38" y="3877546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1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Ver las imágenes de or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06" y="3818729"/>
            <a:ext cx="3194916" cy="23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59" y="195332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PROGRAMA </a:t>
            </a: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PIEL SANA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493059" y="2279534"/>
            <a:ext cx="1021080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MX" dirty="0"/>
              <a:t>Una piel sana es aquella que cumple plenamente sus funciones de protección del cuerpo frente a las agresiones externas y es capaz de establecer y transmitir las relaciones sensoriales con el medio que nos rodea.</a:t>
            </a:r>
            <a:endParaRPr lang="es-CO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1470211" y="1345049"/>
            <a:ext cx="4071607" cy="492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¿QUÉ ES UNA PIEL SANA?</a:t>
            </a:r>
            <a:endParaRPr lang="es-CO" sz="2800" dirty="0">
              <a:solidFill>
                <a:schemeClr val="tx1"/>
              </a:solidFill>
            </a:endParaRPr>
          </a:p>
        </p:txBody>
      </p:sp>
      <p:cxnSp>
        <p:nvCxnSpPr>
          <p:cNvPr id="3" name="Conector recto 2"/>
          <p:cNvCxnSpPr>
            <a:stCxn id="16" idx="3"/>
          </p:cNvCxnSpPr>
          <p:nvPr/>
        </p:nvCxnSpPr>
        <p:spPr>
          <a:xfrm>
            <a:off x="5541818" y="1591407"/>
            <a:ext cx="7342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6276109" y="1591407"/>
            <a:ext cx="0" cy="688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929883" y="3644633"/>
            <a:ext cx="4071607" cy="492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FACTORES DE RIESGO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4206891" y="4482136"/>
            <a:ext cx="2783136" cy="19595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0000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Presión</a:t>
            </a:r>
          </a:p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Cizallamiento</a:t>
            </a:r>
          </a:p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 Math" panose="02040503050406030204" pitchFamily="18" charset="0"/>
              </a:rPr>
              <a:t>Humedad</a:t>
            </a:r>
          </a:p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  <a:latin typeface="Arial Narrow" panose="020B0606020202030204" pitchFamily="34" charset="0"/>
                <a:ea typeface="Cambria Math" panose="02040503050406030204" pitchFamily="18" charset="0"/>
              </a:rPr>
              <a:t>Sequedad</a:t>
            </a:r>
          </a:p>
          <a:p>
            <a:pPr marL="285750" lvl="0" indent="-285750" algn="just">
              <a:spcAft>
                <a:spcPts val="710"/>
              </a:spcAft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mbria Math" panose="02040503050406030204" pitchFamily="18" charset="0"/>
              </a:rPr>
              <a:t>Nutrición</a:t>
            </a:r>
          </a:p>
        </p:txBody>
      </p:sp>
      <p:cxnSp>
        <p:nvCxnSpPr>
          <p:cNvPr id="8" name="Conector recto 7"/>
          <p:cNvCxnSpPr>
            <a:stCxn id="10" idx="3"/>
          </p:cNvCxnSpPr>
          <p:nvPr/>
        </p:nvCxnSpPr>
        <p:spPr>
          <a:xfrm flipV="1">
            <a:off x="5001490" y="3890990"/>
            <a:ext cx="59696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11" idx="0"/>
          </p:cNvCxnSpPr>
          <p:nvPr/>
        </p:nvCxnSpPr>
        <p:spPr>
          <a:xfrm>
            <a:off x="5598459" y="3890990"/>
            <a:ext cx="0" cy="591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Ver las imágenes de or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59" y="940076"/>
            <a:ext cx="1584566" cy="1302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r las imágenes de orig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4445" r="7203" b="4981"/>
          <a:stretch/>
        </p:blipFill>
        <p:spPr bwMode="auto">
          <a:xfrm>
            <a:off x="1871789" y="4308765"/>
            <a:ext cx="1357745" cy="14186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22" y="530330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7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59" y="195332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PROGRAMA </a:t>
            </a:r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PIEL SANA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493059" y="2358586"/>
            <a:ext cx="6614323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Entre otros: </a:t>
            </a:r>
            <a:endParaRPr lang="es-CO" sz="28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Higiene corporal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Hidratación de la piel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Cuidado de genitales y cambio de pañal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Protección de prominencias óseas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Tendido de cama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Sábana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Cambios posturales</a:t>
            </a:r>
            <a:endParaRPr lang="es-CO" sz="2800" dirty="0"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493060" y="1274572"/>
            <a:ext cx="10443882" cy="787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CONDICIONES IDEALES PARA BRINDAR CUIDADOS A LOS PACIENTES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Ver las imágenes de or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88" y="2411924"/>
            <a:ext cx="3432752" cy="343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59" y="5498860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0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59" y="195332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REGISTROS DE ENFERMERÍA</a:t>
            </a:r>
            <a:endParaRPr lang="es-CO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4181221" y="2829641"/>
            <a:ext cx="306755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VIDEO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493060" y="1274572"/>
            <a:ext cx="10443882" cy="787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ourier New" panose="02070309020205020404" pitchFamily="49" charset="0"/>
                <a:cs typeface="Calibri Light" panose="020F0302020204030204" pitchFamily="34" charset="0"/>
              </a:rPr>
              <a:t>PLATAFORMA INSTITUCIONAL PANACEA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22" y="530330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3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60" y="152593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MANEJO DE LESIONES DE PIEL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628907" y="2153148"/>
            <a:ext cx="3269673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Lineamientos Hospitalización – Observación Urgencias</a:t>
            </a:r>
            <a:endParaRPr lang="es-CO" sz="2000" dirty="0">
              <a:effectLst/>
              <a:ea typeface="Courier New" panose="02070309020205020404" pitchFamily="49" charset="0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Valoración de la lesión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Plan de cuidados </a:t>
            </a: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Procedimientos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673169" y="1146239"/>
            <a:ext cx="10443882" cy="787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PARÁMETROS PARA LA VALORACIÓN DE LA HERIDA</a:t>
            </a:r>
            <a:endParaRPr lang="es-CO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88091"/>
              </p:ext>
            </p:extLst>
          </p:nvPr>
        </p:nvGraphicFramePr>
        <p:xfrm>
          <a:off x="5070763" y="2542521"/>
          <a:ext cx="6963946" cy="3688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16037">
                  <a:extLst>
                    <a:ext uri="{9D8B030D-6E8A-4147-A177-3AD203B41FA5}">
                      <a16:colId xmlns:a16="http://schemas.microsoft.com/office/drawing/2014/main" xmlns="" val="322441155"/>
                    </a:ext>
                  </a:extLst>
                </a:gridCol>
                <a:gridCol w="3347909">
                  <a:extLst>
                    <a:ext uri="{9D8B030D-6E8A-4147-A177-3AD203B41FA5}">
                      <a16:colId xmlns:a16="http://schemas.microsoft.com/office/drawing/2014/main" xmlns="" val="14613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ACRÓNIMO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TÉRMINOS PROPUESTOS POR LA JUNTA DE LA EWMA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97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T:</a:t>
                      </a:r>
                      <a:r>
                        <a:rPr lang="es-CO" sz="2000" b="1" baseline="0" dirty="0" smtClean="0"/>
                        <a:t> Tejido no viable o deficiente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Control</a:t>
                      </a:r>
                      <a:r>
                        <a:rPr lang="es-CO" sz="2000" baseline="0" dirty="0" smtClean="0"/>
                        <a:t> del tejido no viable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296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I: Infección</a:t>
                      </a:r>
                      <a:r>
                        <a:rPr lang="es-CO" sz="2000" b="1" baseline="0" dirty="0" smtClean="0"/>
                        <a:t> o Inflamación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Control de la inflamación o la infección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47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M: Desequilibrio</a:t>
                      </a:r>
                      <a:r>
                        <a:rPr lang="es-CO" sz="2000" b="1" baseline="0" dirty="0" smtClean="0"/>
                        <a:t> de la humedad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Control del exudado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442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E: Bordes de la Herida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Estimulación de los bordes</a:t>
                      </a:r>
                      <a:r>
                        <a:rPr lang="es-CO" sz="2000" baseline="0" dirty="0" smtClean="0"/>
                        <a:t> epiteliales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85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R: Reparación / Regeneración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Regeneración del Tejido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03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/>
                        <a:t>S: Factores Sociales</a:t>
                      </a:r>
                      <a:endParaRPr lang="es-CO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Abordar un plan continuo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04074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1687298" y="4003964"/>
            <a:ext cx="1640350" cy="2607900"/>
            <a:chOff x="1307721" y="4142509"/>
            <a:chExt cx="1640350" cy="26079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5099" r="3833"/>
            <a:stretch/>
          </p:blipFill>
          <p:spPr>
            <a:xfrm>
              <a:off x="1307721" y="4142509"/>
              <a:ext cx="1640350" cy="26079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1698405" y="5740736"/>
              <a:ext cx="858982" cy="4809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PLAN DE CUIDADOS</a:t>
              </a:r>
              <a:endParaRPr lang="es-CO" sz="1200" dirty="0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1445807" y="6611864"/>
            <a:ext cx="3311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</a:t>
            </a:r>
            <a:r>
              <a:rPr lang="es-CO" sz="800" dirty="0">
                <a:hlinkClick r:id="rId5"/>
              </a:rPr>
              <a:t>Mascarillas - Enfermera en apuros | Enfermera, Humor de enfermera, Imagen enfermera (pinterest.com)</a:t>
            </a:r>
            <a:endParaRPr lang="es-CO" sz="800" dirty="0"/>
          </a:p>
        </p:txBody>
      </p:sp>
      <p:pic>
        <p:nvPicPr>
          <p:cNvPr id="11" name="1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" y="5403586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9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60" y="152593"/>
            <a:ext cx="672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DESARROLLO DEL PLAN DE CUIDADOS</a:t>
            </a:r>
            <a:endParaRPr lang="es-CO" sz="2800" b="1" dirty="0">
              <a:solidFill>
                <a:srgbClr val="00B050"/>
              </a:solidFill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460" y="772051"/>
            <a:ext cx="12191540" cy="5837786"/>
            <a:chOff x="460" y="772051"/>
            <a:chExt cx="12191540" cy="5837786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183370" y="1012913"/>
              <a:ext cx="4319357" cy="1323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Verificar detenidamente el PLAN DE CUIDADOS para cada usuario, antes de ejecutar la técnica, evitando así cualquier confusión.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148237" y="2646334"/>
              <a:ext cx="4160527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Explicar al paciente lo que se va a hacer para evitar ansiedad y miedo a lo desconocido.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148237" y="3924871"/>
              <a:ext cx="4554885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Tener todo el equipo y material a la mano antes de empezar a ejecutar el procedimiento.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411297" y="5360903"/>
              <a:ext cx="4554885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LAVARSE LAS MANOS antes y después de llevar a cabo el procedimiento.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5769702" y="5901951"/>
              <a:ext cx="2893774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Utilizar elementos de BIOSEGURIDAD.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7713723" y="4670844"/>
              <a:ext cx="4224096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Proteger la ropa de la cama para evitar la humedad o manchas.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7785085" y="3109263"/>
              <a:ext cx="4291641" cy="1323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Proporcionar al paciente la máxima seguridad y CONFORT asegurando la adecuada intimidad.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7637115" y="2361015"/>
              <a:ext cx="4554885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Evitar causar DOLOR innecesario.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43C6A857-B760-D16D-DAA6-D974A8AC5092}"/>
                </a:ext>
              </a:extLst>
            </p:cNvPr>
            <p:cNvSpPr txBox="1"/>
            <p:nvPr/>
          </p:nvSpPr>
          <p:spPr>
            <a:xfrm>
              <a:off x="8034654" y="1012913"/>
              <a:ext cx="3985219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742950" indent="-285750" algn="just">
                <a:buFont typeface="Wingdings" panose="05000000000000000000" pitchFamily="2" charset="2"/>
                <a:buChar char="Ø"/>
              </a:pPr>
              <a:r>
                <a:rPr lang="es-ES" sz="2000" dirty="0" smtClean="0">
                  <a:ea typeface="Courier New" panose="02070309020205020404" pitchFamily="49" charset="0"/>
                  <a:cs typeface="Calibri Light" panose="020F0302020204030204" pitchFamily="34" charset="0"/>
                </a:rPr>
                <a:t>Registrar fecha, hora procedimiento, y firma de la persona que lo efectúa.</a:t>
              </a: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4877260" y="2182463"/>
              <a:ext cx="2339329" cy="2419728"/>
              <a:chOff x="3914775" y="995363"/>
              <a:chExt cx="3255346" cy="3632056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4775" y="995363"/>
                <a:ext cx="3255346" cy="363205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9" name="Rectángulo 18"/>
              <p:cNvSpPr/>
              <p:nvPr/>
            </p:nvSpPr>
            <p:spPr>
              <a:xfrm>
                <a:off x="5818909" y="3936708"/>
                <a:ext cx="1339001" cy="5078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CO" sz="2400" dirty="0" smtClean="0"/>
                  <a:t>PAE</a:t>
                </a:r>
                <a:endParaRPr lang="es-CO" sz="2400" dirty="0"/>
              </a:p>
            </p:txBody>
          </p:sp>
        </p:grpSp>
        <p:sp>
          <p:nvSpPr>
            <p:cNvPr id="23" name="Elipse 22"/>
            <p:cNvSpPr/>
            <p:nvPr/>
          </p:nvSpPr>
          <p:spPr>
            <a:xfrm>
              <a:off x="7827066" y="879800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9</a:t>
              </a:r>
              <a:endParaRPr lang="es-CO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7446145" y="2107752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8</a:t>
              </a:r>
              <a:endParaRPr lang="es-CO" dirty="0"/>
            </a:p>
          </p:txBody>
        </p:sp>
        <p:sp>
          <p:nvSpPr>
            <p:cNvPr id="25" name="Elipse 24"/>
            <p:cNvSpPr/>
            <p:nvPr/>
          </p:nvSpPr>
          <p:spPr>
            <a:xfrm>
              <a:off x="7619478" y="2894798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7</a:t>
              </a:r>
              <a:endParaRPr lang="es-CO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7520982" y="4508859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6</a:t>
              </a:r>
              <a:endParaRPr lang="es-CO" dirty="0"/>
            </a:p>
          </p:txBody>
        </p:sp>
        <p:sp>
          <p:nvSpPr>
            <p:cNvPr id="27" name="Elipse 26"/>
            <p:cNvSpPr/>
            <p:nvPr/>
          </p:nvSpPr>
          <p:spPr>
            <a:xfrm>
              <a:off x="5554514" y="5708897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5</a:t>
              </a:r>
              <a:endParaRPr lang="es-CO" dirty="0"/>
            </a:p>
          </p:txBody>
        </p:sp>
        <p:sp>
          <p:nvSpPr>
            <p:cNvPr id="28" name="Elipse 27"/>
            <p:cNvSpPr/>
            <p:nvPr/>
          </p:nvSpPr>
          <p:spPr>
            <a:xfrm>
              <a:off x="285472" y="5207860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4</a:t>
              </a:r>
              <a:endParaRPr lang="es-CO" dirty="0"/>
            </a:p>
          </p:txBody>
        </p:sp>
        <p:sp>
          <p:nvSpPr>
            <p:cNvPr id="29" name="Elipse 28"/>
            <p:cNvSpPr/>
            <p:nvPr/>
          </p:nvSpPr>
          <p:spPr>
            <a:xfrm>
              <a:off x="460" y="3743379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3</a:t>
              </a:r>
              <a:endParaRPr lang="es-CO" dirty="0"/>
            </a:p>
          </p:txBody>
        </p:sp>
        <p:sp>
          <p:nvSpPr>
            <p:cNvPr id="30" name="Elipse 29"/>
            <p:cNvSpPr/>
            <p:nvPr/>
          </p:nvSpPr>
          <p:spPr>
            <a:xfrm>
              <a:off x="460" y="2417734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2</a:t>
              </a:r>
              <a:endParaRPr lang="es-CO" dirty="0"/>
            </a:p>
          </p:txBody>
        </p:sp>
        <p:sp>
          <p:nvSpPr>
            <p:cNvPr id="31" name="Elipse 30"/>
            <p:cNvSpPr/>
            <p:nvPr/>
          </p:nvSpPr>
          <p:spPr>
            <a:xfrm>
              <a:off x="460" y="772051"/>
              <a:ext cx="415176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1</a:t>
              </a:r>
              <a:endParaRPr lang="es-CO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126182" y="4597666"/>
              <a:ext cx="21458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00" dirty="0" smtClean="0"/>
                <a:t>Fuente: </a:t>
              </a:r>
              <a:r>
                <a:rPr lang="es-CO" sz="800" dirty="0">
                  <a:hlinkClick r:id="rId5"/>
                </a:rPr>
                <a:t>(14) Pinterest</a:t>
              </a:r>
              <a:endParaRPr lang="es-CO" sz="800" dirty="0"/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4516582" y="1232005"/>
              <a:ext cx="1713987" cy="901595"/>
            </a:xfrm>
            <a:custGeom>
              <a:avLst/>
              <a:gdLst>
                <a:gd name="connsiteX0" fmla="*/ 1524000 w 1713987"/>
                <a:gd name="connsiteY0" fmla="*/ 901595 h 901595"/>
                <a:gd name="connsiteX1" fmla="*/ 1690254 w 1713987"/>
                <a:gd name="connsiteY1" fmla="*/ 278140 h 901595"/>
                <a:gd name="connsiteX2" fmla="*/ 1066800 w 1713987"/>
                <a:gd name="connsiteY2" fmla="*/ 388977 h 901595"/>
                <a:gd name="connsiteX3" fmla="*/ 623454 w 1713987"/>
                <a:gd name="connsiteY3" fmla="*/ 1050 h 901595"/>
                <a:gd name="connsiteX4" fmla="*/ 401782 w 1713987"/>
                <a:gd name="connsiteY4" fmla="*/ 527522 h 901595"/>
                <a:gd name="connsiteX5" fmla="*/ 0 w 1713987"/>
                <a:gd name="connsiteY5" fmla="*/ 333559 h 901595"/>
                <a:gd name="connsiteX6" fmla="*/ 0 w 1713987"/>
                <a:gd name="connsiteY6" fmla="*/ 333559 h 90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3987" h="901595">
                  <a:moveTo>
                    <a:pt x="1524000" y="901595"/>
                  </a:moveTo>
                  <a:cubicBezTo>
                    <a:pt x="1645227" y="632585"/>
                    <a:pt x="1766454" y="363576"/>
                    <a:pt x="1690254" y="278140"/>
                  </a:cubicBezTo>
                  <a:cubicBezTo>
                    <a:pt x="1614054" y="192704"/>
                    <a:pt x="1244600" y="435159"/>
                    <a:pt x="1066800" y="388977"/>
                  </a:cubicBezTo>
                  <a:cubicBezTo>
                    <a:pt x="889000" y="342795"/>
                    <a:pt x="734290" y="-22041"/>
                    <a:pt x="623454" y="1050"/>
                  </a:cubicBezTo>
                  <a:cubicBezTo>
                    <a:pt x="512618" y="24141"/>
                    <a:pt x="505691" y="472104"/>
                    <a:pt x="401782" y="527522"/>
                  </a:cubicBezTo>
                  <a:cubicBezTo>
                    <a:pt x="297873" y="582940"/>
                    <a:pt x="0" y="333559"/>
                    <a:pt x="0" y="333559"/>
                  </a:cubicBezTo>
                  <a:lnTo>
                    <a:pt x="0" y="33355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4322618" y="2852815"/>
              <a:ext cx="540327" cy="530861"/>
            </a:xfrm>
            <a:custGeom>
              <a:avLst/>
              <a:gdLst>
                <a:gd name="connsiteX0" fmla="*/ 540327 w 540327"/>
                <a:gd name="connsiteY0" fmla="*/ 347585 h 530861"/>
                <a:gd name="connsiteX1" fmla="*/ 360218 w 540327"/>
                <a:gd name="connsiteY1" fmla="*/ 236749 h 530861"/>
                <a:gd name="connsiteX2" fmla="*/ 235527 w 540327"/>
                <a:gd name="connsiteY2" fmla="*/ 527694 h 530861"/>
                <a:gd name="connsiteX3" fmla="*/ 166255 w 540327"/>
                <a:gd name="connsiteY3" fmla="*/ 15076 h 530861"/>
                <a:gd name="connsiteX4" fmla="*/ 0 w 540327"/>
                <a:gd name="connsiteY4" fmla="*/ 125912 h 530861"/>
                <a:gd name="connsiteX5" fmla="*/ 0 w 540327"/>
                <a:gd name="connsiteY5" fmla="*/ 125912 h 53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327" h="530861">
                  <a:moveTo>
                    <a:pt x="540327" y="347585"/>
                  </a:moveTo>
                  <a:cubicBezTo>
                    <a:pt x="475672" y="277158"/>
                    <a:pt x="411018" y="206731"/>
                    <a:pt x="360218" y="236749"/>
                  </a:cubicBezTo>
                  <a:cubicBezTo>
                    <a:pt x="309418" y="266767"/>
                    <a:pt x="267854" y="564640"/>
                    <a:pt x="235527" y="527694"/>
                  </a:cubicBezTo>
                  <a:cubicBezTo>
                    <a:pt x="203200" y="490749"/>
                    <a:pt x="205509" y="82040"/>
                    <a:pt x="166255" y="15076"/>
                  </a:cubicBezTo>
                  <a:cubicBezTo>
                    <a:pt x="127001" y="-51888"/>
                    <a:pt x="0" y="125912"/>
                    <a:pt x="0" y="125912"/>
                  </a:cubicBezTo>
                  <a:lnTo>
                    <a:pt x="0" y="12591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Forma libre 35"/>
            <p:cNvSpPr/>
            <p:nvPr/>
          </p:nvSpPr>
          <p:spPr>
            <a:xfrm>
              <a:off x="4329433" y="3588327"/>
              <a:ext cx="533512" cy="332509"/>
            </a:xfrm>
            <a:custGeom>
              <a:avLst/>
              <a:gdLst>
                <a:gd name="connsiteX0" fmla="*/ 533512 w 533512"/>
                <a:gd name="connsiteY0" fmla="*/ 13855 h 332509"/>
                <a:gd name="connsiteX1" fmla="*/ 339549 w 533512"/>
                <a:gd name="connsiteY1" fmla="*/ 27709 h 332509"/>
                <a:gd name="connsiteX2" fmla="*/ 450385 w 533512"/>
                <a:gd name="connsiteY2" fmla="*/ 263237 h 332509"/>
                <a:gd name="connsiteX3" fmla="*/ 48603 w 533512"/>
                <a:gd name="connsiteY3" fmla="*/ 110837 h 332509"/>
                <a:gd name="connsiteX4" fmla="*/ 7040 w 533512"/>
                <a:gd name="connsiteY4" fmla="*/ 332509 h 332509"/>
                <a:gd name="connsiteX5" fmla="*/ 7040 w 533512"/>
                <a:gd name="connsiteY5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512" h="332509">
                  <a:moveTo>
                    <a:pt x="533512" y="13855"/>
                  </a:moveTo>
                  <a:cubicBezTo>
                    <a:pt x="443457" y="0"/>
                    <a:pt x="353403" y="-13855"/>
                    <a:pt x="339549" y="27709"/>
                  </a:cubicBezTo>
                  <a:cubicBezTo>
                    <a:pt x="325694" y="69273"/>
                    <a:pt x="498876" y="249382"/>
                    <a:pt x="450385" y="263237"/>
                  </a:cubicBezTo>
                  <a:cubicBezTo>
                    <a:pt x="401894" y="277092"/>
                    <a:pt x="122494" y="99292"/>
                    <a:pt x="48603" y="110837"/>
                  </a:cubicBezTo>
                  <a:cubicBezTo>
                    <a:pt x="-25288" y="122382"/>
                    <a:pt x="7040" y="332509"/>
                    <a:pt x="7040" y="332509"/>
                  </a:cubicBezTo>
                  <a:lnTo>
                    <a:pt x="704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Forma libre 36"/>
            <p:cNvSpPr/>
            <p:nvPr/>
          </p:nvSpPr>
          <p:spPr>
            <a:xfrm>
              <a:off x="4973782" y="4613564"/>
              <a:ext cx="1082892" cy="1437647"/>
            </a:xfrm>
            <a:custGeom>
              <a:avLst/>
              <a:gdLst>
                <a:gd name="connsiteX0" fmla="*/ 180109 w 1082892"/>
                <a:gd name="connsiteY0" fmla="*/ 0 h 1437647"/>
                <a:gd name="connsiteX1" fmla="*/ 138545 w 1082892"/>
                <a:gd name="connsiteY1" fmla="*/ 471054 h 1437647"/>
                <a:gd name="connsiteX2" fmla="*/ 1080654 w 1082892"/>
                <a:gd name="connsiteY2" fmla="*/ 900545 h 1437647"/>
                <a:gd name="connsiteX3" fmla="*/ 401782 w 1082892"/>
                <a:gd name="connsiteY3" fmla="*/ 1025236 h 1437647"/>
                <a:gd name="connsiteX4" fmla="*/ 429491 w 1082892"/>
                <a:gd name="connsiteY4" fmla="*/ 1427018 h 1437647"/>
                <a:gd name="connsiteX5" fmla="*/ 0 w 1082892"/>
                <a:gd name="connsiteY5" fmla="*/ 1330036 h 1437647"/>
                <a:gd name="connsiteX6" fmla="*/ 0 w 1082892"/>
                <a:gd name="connsiteY6" fmla="*/ 1330036 h 143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2892" h="1437647">
                  <a:moveTo>
                    <a:pt x="180109" y="0"/>
                  </a:moveTo>
                  <a:cubicBezTo>
                    <a:pt x="84281" y="160481"/>
                    <a:pt x="-11546" y="320963"/>
                    <a:pt x="138545" y="471054"/>
                  </a:cubicBezTo>
                  <a:cubicBezTo>
                    <a:pt x="288636" y="621145"/>
                    <a:pt x="1036781" y="808181"/>
                    <a:pt x="1080654" y="900545"/>
                  </a:cubicBezTo>
                  <a:cubicBezTo>
                    <a:pt x="1124527" y="992909"/>
                    <a:pt x="510309" y="937491"/>
                    <a:pt x="401782" y="1025236"/>
                  </a:cubicBezTo>
                  <a:cubicBezTo>
                    <a:pt x="293255" y="1112982"/>
                    <a:pt x="496455" y="1376218"/>
                    <a:pt x="429491" y="1427018"/>
                  </a:cubicBezTo>
                  <a:cubicBezTo>
                    <a:pt x="362527" y="1477818"/>
                    <a:pt x="0" y="1330036"/>
                    <a:pt x="0" y="1330036"/>
                  </a:cubicBezTo>
                  <a:lnTo>
                    <a:pt x="0" y="133003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Forma libre 37"/>
            <p:cNvSpPr/>
            <p:nvPr/>
          </p:nvSpPr>
          <p:spPr>
            <a:xfrm>
              <a:off x="6386945" y="954993"/>
              <a:ext cx="1634837" cy="1178607"/>
            </a:xfrm>
            <a:custGeom>
              <a:avLst/>
              <a:gdLst>
                <a:gd name="connsiteX0" fmla="*/ 0 w 1634837"/>
                <a:gd name="connsiteY0" fmla="*/ 1178607 h 1178607"/>
                <a:gd name="connsiteX1" fmla="*/ 152400 w 1634837"/>
                <a:gd name="connsiteY1" fmla="*/ 873807 h 1178607"/>
                <a:gd name="connsiteX2" fmla="*/ 415637 w 1634837"/>
                <a:gd name="connsiteY2" fmla="*/ 1026207 h 1178607"/>
                <a:gd name="connsiteX3" fmla="*/ 415637 w 1634837"/>
                <a:gd name="connsiteY3" fmla="*/ 402752 h 1178607"/>
                <a:gd name="connsiteX4" fmla="*/ 803564 w 1634837"/>
                <a:gd name="connsiteY4" fmla="*/ 707552 h 1178607"/>
                <a:gd name="connsiteX5" fmla="*/ 983673 w 1634837"/>
                <a:gd name="connsiteY5" fmla="*/ 971 h 1178607"/>
                <a:gd name="connsiteX6" fmla="*/ 1205346 w 1634837"/>
                <a:gd name="connsiteY6" fmla="*/ 555152 h 1178607"/>
                <a:gd name="connsiteX7" fmla="*/ 1634837 w 1634837"/>
                <a:gd name="connsiteY7" fmla="*/ 596716 h 1178607"/>
                <a:gd name="connsiteX8" fmla="*/ 1634837 w 1634837"/>
                <a:gd name="connsiteY8" fmla="*/ 596716 h 11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837" h="1178607">
                  <a:moveTo>
                    <a:pt x="0" y="1178607"/>
                  </a:moveTo>
                  <a:cubicBezTo>
                    <a:pt x="41563" y="1038907"/>
                    <a:pt x="83127" y="899207"/>
                    <a:pt x="152400" y="873807"/>
                  </a:cubicBezTo>
                  <a:cubicBezTo>
                    <a:pt x="221673" y="848407"/>
                    <a:pt x="371764" y="1104716"/>
                    <a:pt x="415637" y="1026207"/>
                  </a:cubicBezTo>
                  <a:cubicBezTo>
                    <a:pt x="459510" y="947698"/>
                    <a:pt x="350983" y="455861"/>
                    <a:pt x="415637" y="402752"/>
                  </a:cubicBezTo>
                  <a:cubicBezTo>
                    <a:pt x="480292" y="349643"/>
                    <a:pt x="708891" y="774515"/>
                    <a:pt x="803564" y="707552"/>
                  </a:cubicBezTo>
                  <a:cubicBezTo>
                    <a:pt x="898237" y="640589"/>
                    <a:pt x="916709" y="26371"/>
                    <a:pt x="983673" y="971"/>
                  </a:cubicBezTo>
                  <a:cubicBezTo>
                    <a:pt x="1050637" y="-24429"/>
                    <a:pt x="1096819" y="455861"/>
                    <a:pt x="1205346" y="555152"/>
                  </a:cubicBezTo>
                  <a:cubicBezTo>
                    <a:pt x="1313873" y="654443"/>
                    <a:pt x="1634837" y="596716"/>
                    <a:pt x="1634837" y="596716"/>
                  </a:cubicBezTo>
                  <a:lnTo>
                    <a:pt x="1634837" y="59671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Forma libre 38"/>
            <p:cNvSpPr/>
            <p:nvPr/>
          </p:nvSpPr>
          <p:spPr>
            <a:xfrm>
              <a:off x="7204364" y="2632877"/>
              <a:ext cx="443345" cy="194863"/>
            </a:xfrm>
            <a:custGeom>
              <a:avLst/>
              <a:gdLst>
                <a:gd name="connsiteX0" fmla="*/ 0 w 443345"/>
                <a:gd name="connsiteY0" fmla="*/ 82614 h 194863"/>
                <a:gd name="connsiteX1" fmla="*/ 221672 w 443345"/>
                <a:gd name="connsiteY1" fmla="*/ 193450 h 194863"/>
                <a:gd name="connsiteX2" fmla="*/ 304800 w 443345"/>
                <a:gd name="connsiteY2" fmla="*/ 13341 h 194863"/>
                <a:gd name="connsiteX3" fmla="*/ 443345 w 443345"/>
                <a:gd name="connsiteY3" fmla="*/ 13341 h 194863"/>
                <a:gd name="connsiteX4" fmla="*/ 443345 w 443345"/>
                <a:gd name="connsiteY4" fmla="*/ 13341 h 19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345" h="194863">
                  <a:moveTo>
                    <a:pt x="0" y="82614"/>
                  </a:moveTo>
                  <a:cubicBezTo>
                    <a:pt x="85436" y="143805"/>
                    <a:pt x="170872" y="204996"/>
                    <a:pt x="221672" y="193450"/>
                  </a:cubicBezTo>
                  <a:cubicBezTo>
                    <a:pt x="272472" y="181904"/>
                    <a:pt x="267855" y="43359"/>
                    <a:pt x="304800" y="13341"/>
                  </a:cubicBezTo>
                  <a:cubicBezTo>
                    <a:pt x="341745" y="-16677"/>
                    <a:pt x="443345" y="13341"/>
                    <a:pt x="443345" y="13341"/>
                  </a:cubicBezTo>
                  <a:lnTo>
                    <a:pt x="443345" y="1334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Forma libre 39"/>
            <p:cNvSpPr/>
            <p:nvPr/>
          </p:nvSpPr>
          <p:spPr>
            <a:xfrm>
              <a:off x="7232073" y="3310274"/>
              <a:ext cx="554182" cy="642159"/>
            </a:xfrm>
            <a:custGeom>
              <a:avLst/>
              <a:gdLst>
                <a:gd name="connsiteX0" fmla="*/ 0 w 554182"/>
                <a:gd name="connsiteY0" fmla="*/ 28671 h 642159"/>
                <a:gd name="connsiteX1" fmla="*/ 207818 w 554182"/>
                <a:gd name="connsiteY1" fmla="*/ 70235 h 642159"/>
                <a:gd name="connsiteX2" fmla="*/ 138545 w 554182"/>
                <a:gd name="connsiteY2" fmla="*/ 638271 h 642159"/>
                <a:gd name="connsiteX3" fmla="*/ 360218 w 554182"/>
                <a:gd name="connsiteY3" fmla="*/ 333471 h 642159"/>
                <a:gd name="connsiteX4" fmla="*/ 374072 w 554182"/>
                <a:gd name="connsiteY4" fmla="*/ 596708 h 642159"/>
                <a:gd name="connsiteX5" fmla="*/ 554182 w 554182"/>
                <a:gd name="connsiteY5" fmla="*/ 624417 h 642159"/>
                <a:gd name="connsiteX6" fmla="*/ 554182 w 554182"/>
                <a:gd name="connsiteY6" fmla="*/ 624417 h 64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4182" h="642159">
                  <a:moveTo>
                    <a:pt x="0" y="28671"/>
                  </a:moveTo>
                  <a:cubicBezTo>
                    <a:pt x="92363" y="-1347"/>
                    <a:pt x="184727" y="-31365"/>
                    <a:pt x="207818" y="70235"/>
                  </a:cubicBezTo>
                  <a:cubicBezTo>
                    <a:pt x="230909" y="171835"/>
                    <a:pt x="113145" y="594398"/>
                    <a:pt x="138545" y="638271"/>
                  </a:cubicBezTo>
                  <a:cubicBezTo>
                    <a:pt x="163945" y="682144"/>
                    <a:pt x="320964" y="340398"/>
                    <a:pt x="360218" y="333471"/>
                  </a:cubicBezTo>
                  <a:cubicBezTo>
                    <a:pt x="399472" y="326544"/>
                    <a:pt x="341745" y="548217"/>
                    <a:pt x="374072" y="596708"/>
                  </a:cubicBezTo>
                  <a:cubicBezTo>
                    <a:pt x="406399" y="645199"/>
                    <a:pt x="554182" y="624417"/>
                    <a:pt x="554182" y="624417"/>
                  </a:cubicBezTo>
                  <a:lnTo>
                    <a:pt x="554182" y="6244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Forma libre 41"/>
            <p:cNvSpPr/>
            <p:nvPr/>
          </p:nvSpPr>
          <p:spPr>
            <a:xfrm>
              <a:off x="6791320" y="4613564"/>
              <a:ext cx="911807" cy="817804"/>
            </a:xfrm>
            <a:custGeom>
              <a:avLst/>
              <a:gdLst>
                <a:gd name="connsiteX0" fmla="*/ 25116 w 911807"/>
                <a:gd name="connsiteY0" fmla="*/ 0 h 817804"/>
                <a:gd name="connsiteX1" fmla="*/ 52825 w 911807"/>
                <a:gd name="connsiteY1" fmla="*/ 249381 h 817804"/>
                <a:gd name="connsiteX2" fmla="*/ 496171 w 911807"/>
                <a:gd name="connsiteY2" fmla="*/ 166254 h 817804"/>
                <a:gd name="connsiteX3" fmla="*/ 274498 w 911807"/>
                <a:gd name="connsiteY3" fmla="*/ 720436 h 817804"/>
                <a:gd name="connsiteX4" fmla="*/ 593153 w 911807"/>
                <a:gd name="connsiteY4" fmla="*/ 651163 h 817804"/>
                <a:gd name="connsiteX5" fmla="*/ 690135 w 911807"/>
                <a:gd name="connsiteY5" fmla="*/ 817418 h 817804"/>
                <a:gd name="connsiteX6" fmla="*/ 911807 w 911807"/>
                <a:gd name="connsiteY6" fmla="*/ 595745 h 817804"/>
                <a:gd name="connsiteX7" fmla="*/ 911807 w 911807"/>
                <a:gd name="connsiteY7" fmla="*/ 595745 h 81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1807" h="817804">
                  <a:moveTo>
                    <a:pt x="25116" y="0"/>
                  </a:moveTo>
                  <a:cubicBezTo>
                    <a:pt x="-284" y="110836"/>
                    <a:pt x="-25684" y="221672"/>
                    <a:pt x="52825" y="249381"/>
                  </a:cubicBezTo>
                  <a:cubicBezTo>
                    <a:pt x="131334" y="277090"/>
                    <a:pt x="459226" y="87745"/>
                    <a:pt x="496171" y="166254"/>
                  </a:cubicBezTo>
                  <a:cubicBezTo>
                    <a:pt x="533117" y="244763"/>
                    <a:pt x="258334" y="639618"/>
                    <a:pt x="274498" y="720436"/>
                  </a:cubicBezTo>
                  <a:cubicBezTo>
                    <a:pt x="290662" y="801254"/>
                    <a:pt x="523880" y="634999"/>
                    <a:pt x="593153" y="651163"/>
                  </a:cubicBezTo>
                  <a:cubicBezTo>
                    <a:pt x="662426" y="667327"/>
                    <a:pt x="637026" y="826654"/>
                    <a:pt x="690135" y="817418"/>
                  </a:cubicBezTo>
                  <a:cubicBezTo>
                    <a:pt x="743244" y="808182"/>
                    <a:pt x="911807" y="595745"/>
                    <a:pt x="911807" y="595745"/>
                  </a:cubicBezTo>
                  <a:lnTo>
                    <a:pt x="911807" y="59574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Forma libre 42"/>
            <p:cNvSpPr/>
            <p:nvPr/>
          </p:nvSpPr>
          <p:spPr>
            <a:xfrm>
              <a:off x="6269573" y="4613564"/>
              <a:ext cx="671554" cy="1288472"/>
            </a:xfrm>
            <a:custGeom>
              <a:avLst/>
              <a:gdLst>
                <a:gd name="connsiteX0" fmla="*/ 20391 w 671554"/>
                <a:gd name="connsiteY0" fmla="*/ 0 h 1288472"/>
                <a:gd name="connsiteX1" fmla="*/ 34245 w 671554"/>
                <a:gd name="connsiteY1" fmla="*/ 415636 h 1288472"/>
                <a:gd name="connsiteX2" fmla="*/ 339045 w 671554"/>
                <a:gd name="connsiteY2" fmla="*/ 554181 h 1288472"/>
                <a:gd name="connsiteX3" fmla="*/ 117372 w 671554"/>
                <a:gd name="connsiteY3" fmla="*/ 942109 h 1288472"/>
                <a:gd name="connsiteX4" fmla="*/ 560718 w 671554"/>
                <a:gd name="connsiteY4" fmla="*/ 1039091 h 1288472"/>
                <a:gd name="connsiteX5" fmla="*/ 671554 w 671554"/>
                <a:gd name="connsiteY5" fmla="*/ 1288472 h 1288472"/>
                <a:gd name="connsiteX6" fmla="*/ 671554 w 671554"/>
                <a:gd name="connsiteY6" fmla="*/ 1288472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554" h="1288472">
                  <a:moveTo>
                    <a:pt x="20391" y="0"/>
                  </a:moveTo>
                  <a:cubicBezTo>
                    <a:pt x="763" y="161636"/>
                    <a:pt x="-18864" y="323273"/>
                    <a:pt x="34245" y="415636"/>
                  </a:cubicBezTo>
                  <a:cubicBezTo>
                    <a:pt x="87354" y="507999"/>
                    <a:pt x="325190" y="466435"/>
                    <a:pt x="339045" y="554181"/>
                  </a:cubicBezTo>
                  <a:cubicBezTo>
                    <a:pt x="352900" y="641927"/>
                    <a:pt x="80427" y="861291"/>
                    <a:pt x="117372" y="942109"/>
                  </a:cubicBezTo>
                  <a:cubicBezTo>
                    <a:pt x="154317" y="1022927"/>
                    <a:pt x="468354" y="981364"/>
                    <a:pt x="560718" y="1039091"/>
                  </a:cubicBezTo>
                  <a:cubicBezTo>
                    <a:pt x="653082" y="1096818"/>
                    <a:pt x="671554" y="1288472"/>
                    <a:pt x="671554" y="1288472"/>
                  </a:cubicBezTo>
                  <a:lnTo>
                    <a:pt x="671554" y="128847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41" name="4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255" y="5728405"/>
            <a:ext cx="1194148" cy="1155465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7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93060" y="152593"/>
            <a:ext cx="6723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PROCEDIMIENTO PARA MANEJO Y CUIDADOS DE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2026228" y="1143778"/>
            <a:ext cx="3657191" cy="4295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HERIDAS LIMPIAS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340660" y="1929096"/>
            <a:ext cx="9870141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Una vez tenga EL PLAN DE CIUDADOS póngalo en marcha inmediatamente por parte de Enfermería.</a:t>
            </a:r>
            <a:endParaRPr lang="es-CO" sz="2000" dirty="0">
              <a:effectLst/>
              <a:ea typeface="Courier New" panose="02070309020205020404" pitchFamily="49" charset="0"/>
            </a:endParaRPr>
          </a:p>
          <a:p>
            <a:pPr marL="914400" indent="-457200">
              <a:buFont typeface="+mj-lt"/>
              <a:buAutoNum type="arabicPeriod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Preparar el material de curación.</a:t>
            </a:r>
          </a:p>
          <a:p>
            <a:pPr marL="914400" indent="-457200">
              <a:buFont typeface="+mj-lt"/>
              <a:buAutoNum type="arabicPeriod"/>
            </a:pPr>
            <a:r>
              <a:rPr lang="es-ES" sz="2000" dirty="0" smtClean="0"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Realizar el LAVADO DE MANOS según el protocolo.</a:t>
            </a:r>
          </a:p>
          <a:p>
            <a:pPr marL="914400" indent="-457200">
              <a:buFont typeface="+mj-lt"/>
              <a:buAutoNum type="arabicPeriod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Póngase los elementos de BIOSEGURIDAD.</a:t>
            </a:r>
          </a:p>
          <a:p>
            <a:pPr marL="914400" indent="-457200">
              <a:buFont typeface="+mj-lt"/>
              <a:buAutoNum type="arabicPeriod"/>
            </a:pPr>
            <a:r>
              <a:rPr lang="es-ES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Para retirar el vendaje que cubre la herida, determine si se encuentra adherido a la piel, si es así debe humedecerlo con SSN al 0.9% antes de retirarlo y deseche en el recipiente rojo.</a:t>
            </a:r>
            <a:endParaRPr lang="es-ES" sz="2000" dirty="0" smtClean="0">
              <a:effectLst/>
              <a:ea typeface="Courier New" panose="02070309020205020404" pitchFamily="49" charset="0"/>
              <a:cs typeface="Calibri Light" panose="020F0302020204030204" pitchFamily="34" charset="0"/>
            </a:endParaRP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Retirar los guantes limpios y póngase guantes </a:t>
            </a:r>
            <a:r>
              <a:rPr lang="es-MX" sz="2000" dirty="0" smtClean="0"/>
              <a:t>estériles</a:t>
            </a: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Utilizar solución salina normal al 0.9% estéril para la limpieza de la superficie de la </a:t>
            </a:r>
            <a:r>
              <a:rPr lang="es-MX" sz="2000" dirty="0" smtClean="0"/>
              <a:t>herida.</a:t>
            </a:r>
            <a:endParaRPr lang="es-ES" sz="2000" dirty="0" smtClean="0">
              <a:effectLst/>
              <a:ea typeface="Courier New" panose="02070309020205020404" pitchFamily="49" charset="0"/>
              <a:cs typeface="Calibri Light" panose="020F0302020204030204" pitchFamily="34" charset="0"/>
            </a:endParaRP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Proteger la integridad de la piel circundante a la herida con compresas </a:t>
            </a:r>
            <a:r>
              <a:rPr lang="es-MX" sz="2000" dirty="0" smtClean="0"/>
              <a:t>estériles.</a:t>
            </a: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Irrigue la herida con SSN estéril, preferiblemente a temperatura de (32- 35°C), evite frotar con la gasa el lecho de la herida, preferible hacerlo con la yema de los dedos enguantados </a:t>
            </a:r>
            <a:r>
              <a:rPr lang="es-MX" sz="2000" dirty="0" smtClean="0"/>
              <a:t>.</a:t>
            </a:r>
            <a:endParaRPr lang="es-CO" sz="2000" dirty="0">
              <a:effectLst/>
              <a:ea typeface="Courier New" panose="02070309020205020404" pitchFamily="49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66" y="1323887"/>
            <a:ext cx="2304638" cy="1918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Conector recto 4"/>
          <p:cNvCxnSpPr/>
          <p:nvPr/>
        </p:nvCxnSpPr>
        <p:spPr>
          <a:xfrm>
            <a:off x="10806134" y="3389968"/>
            <a:ext cx="0" cy="1209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10211460" y="4599709"/>
            <a:ext cx="5953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792485" y="3286991"/>
            <a:ext cx="1436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fr.freepik.com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628" y="4702686"/>
            <a:ext cx="1719695" cy="171969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0302628" y="6424131"/>
            <a:ext cx="2306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coronavirus.yucatan.gob.mx</a:t>
            </a:r>
            <a:endParaRPr lang="es-CO" sz="900" dirty="0"/>
          </a:p>
        </p:txBody>
      </p:sp>
      <p:pic>
        <p:nvPicPr>
          <p:cNvPr id="11" name="1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" y="464208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0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AB56667-268F-49C3-A4B7-6561EEA37430}"/>
              </a:ext>
            </a:extLst>
          </p:cNvPr>
          <p:cNvSpPr txBox="1">
            <a:spLocks/>
          </p:cNvSpPr>
          <p:nvPr/>
        </p:nvSpPr>
        <p:spPr>
          <a:xfrm>
            <a:off x="838200" y="1402915"/>
            <a:ext cx="10515600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b="1" dirty="0">
                <a:latin typeface="Arial Narrow" panose="020B0606020202030204" pitchFamily="34" charset="0"/>
              </a:rPr>
              <a:t>SEGURIDAD DEL PACIENTE  - </a:t>
            </a:r>
            <a:r>
              <a:rPr lang="es-CO" sz="5400" b="1" dirty="0" smtClean="0">
                <a:latin typeface="Arial Narrow" panose="020B0606020202030204" pitchFamily="34" charset="0"/>
              </a:rPr>
              <a:t>PREVENIR ÚLCERAS POR PRESIÓN – PROTOCOLO DE PREVENCIÓN DE LESIONES POR PRESIÓN </a:t>
            </a:r>
            <a:endParaRPr lang="es-CO" sz="5400" dirty="0">
              <a:latin typeface="Arial Narrow" panose="020B0606020202030204" pitchFamily="34" charset="0"/>
            </a:endParaRPr>
          </a:p>
        </p:txBody>
      </p:sp>
      <p:pic>
        <p:nvPicPr>
          <p:cNvPr id="3" name="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93" y="4897677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18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-152400" y="0"/>
            <a:ext cx="757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PROCEDIMIENTO PARA MANEJO Y CUIDADOS DE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1945275" y="523220"/>
            <a:ext cx="3657191" cy="4295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HERIDAS LIMPIAS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201901" y="1337385"/>
            <a:ext cx="10092026" cy="532453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/>
            <a:r>
              <a:rPr lang="es-CO" sz="2000" dirty="0" smtClean="0">
                <a:effectLst/>
                <a:ea typeface="Courier New" panose="02070309020205020404" pitchFamily="49" charset="0"/>
              </a:rPr>
              <a:t>9. </a:t>
            </a:r>
            <a:r>
              <a:rPr lang="es-MX" sz="2000" dirty="0"/>
              <a:t>Realizar la curación utilizando la técnica de lo más limpio a lo contaminado o dentro de la superficie de la herida del centro a la </a:t>
            </a:r>
            <a:r>
              <a:rPr lang="es-MX" sz="2000" dirty="0" smtClean="0"/>
              <a:t>periferia.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10. </a:t>
            </a:r>
            <a:r>
              <a:rPr lang="es-MX" sz="2000" dirty="0"/>
              <a:t>Cuando el paciente presenta varias heridas igualmente se inicia con la herida más limpia y finaliza con la herida infectada. Utilizando material diferente para cada una de ellas, cambiando guantes para cada </a:t>
            </a:r>
            <a:r>
              <a:rPr lang="es-MX" sz="2000" dirty="0" smtClean="0"/>
              <a:t>herida.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11. </a:t>
            </a:r>
            <a:r>
              <a:rPr lang="es-MX" sz="2000" dirty="0"/>
              <a:t>Retirar cuerpos extraños y/o tejido necrótico usando técnica de desbridamiento conservador si es necesario</a:t>
            </a:r>
            <a:r>
              <a:rPr lang="es-MX" sz="2000" dirty="0" smtClean="0"/>
              <a:t>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12. </a:t>
            </a:r>
            <a:r>
              <a:rPr lang="es-MX" sz="2000" dirty="0"/>
              <a:t>Según los requerimientos y el tipo de tejido de la herida seleccione un apósito semioclusivo que mantenga las condiciones de humedad, absorba exudado, y cumpla con la función de barrera bacteriana</a:t>
            </a:r>
            <a:r>
              <a:rPr lang="es-MX" sz="2000" dirty="0" smtClean="0"/>
              <a:t>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13. </a:t>
            </a:r>
            <a:r>
              <a:rPr lang="es-MX" sz="2000" dirty="0"/>
              <a:t>Desechar el material de curación y ropas húmedas o impregnadas con fluidos o sangre en BOLSA </a:t>
            </a:r>
            <a:r>
              <a:rPr lang="es-MX" sz="2000" dirty="0" smtClean="0"/>
              <a:t>ROJA.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14. </a:t>
            </a:r>
            <a:r>
              <a:rPr lang="es-MX" sz="2000" dirty="0"/>
              <a:t>Marque con fecha, hora y fecha de la próxima curación en un lugar visible. El cambio de curación deberá ser cada 4- 5 días según lo requiera la herida</a:t>
            </a:r>
            <a:r>
              <a:rPr lang="es-MX" sz="2000" dirty="0" smtClean="0"/>
              <a:t>.</a:t>
            </a:r>
          </a:p>
          <a:p>
            <a:pPr marL="457200"/>
            <a:r>
              <a:rPr lang="es-MX" sz="2000" dirty="0" smtClean="0">
                <a:effectLst/>
                <a:ea typeface="Courier New" panose="02070309020205020404" pitchFamily="49" charset="0"/>
              </a:rPr>
              <a:t>15. </a:t>
            </a:r>
            <a:r>
              <a:rPr lang="es-MX" sz="2000" dirty="0"/>
              <a:t>Retírese los guantes y </a:t>
            </a:r>
            <a:r>
              <a:rPr lang="es-MX" sz="2000" dirty="0" smtClean="0"/>
              <a:t>desechos.</a:t>
            </a:r>
            <a:endParaRPr lang="es-MX" sz="2000" dirty="0">
              <a:effectLst/>
              <a:ea typeface="Courier New" panose="02070309020205020404" pitchFamily="49" charset="0"/>
            </a:endParaRPr>
          </a:p>
          <a:p>
            <a:pPr marL="457200"/>
            <a:r>
              <a:rPr lang="es-MX" sz="2000" dirty="0" smtClean="0">
                <a:ea typeface="Courier New" panose="02070309020205020404" pitchFamily="49" charset="0"/>
              </a:rPr>
              <a:t>16. </a:t>
            </a:r>
            <a:r>
              <a:rPr lang="es-MX" sz="2000" dirty="0"/>
              <a:t>Realizar lavado de manos según protocolo institucional • Registrar los hallazgos y tratamientos en la nota de enfermería.</a:t>
            </a:r>
            <a:endParaRPr lang="es-CO" sz="2000" dirty="0">
              <a:effectLst/>
              <a:ea typeface="Courier New" panose="02070309020205020404" pitchFamily="49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270" y="1212348"/>
            <a:ext cx="1651347" cy="1374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10684659" y="2697549"/>
            <a:ext cx="1436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fr.freepik.com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053" y="4447949"/>
            <a:ext cx="1816425" cy="181642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0375575" y="6264374"/>
            <a:ext cx="2306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coronavirus.yucatan.gob.mx</a:t>
            </a:r>
            <a:endParaRPr lang="es-CO" sz="800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0684659" y="2697549"/>
            <a:ext cx="0" cy="1154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10291270" y="3865418"/>
            <a:ext cx="393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657"/>
            <a:ext cx="1014608" cy="950738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7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0"/>
            <a:ext cx="739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PROCEDIMIENTO PARA MANEJO Y CUIDADOS DE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1873828" y="523220"/>
            <a:ext cx="4083627" cy="506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HERIDAS CONTAMINADAS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162850" y="1332570"/>
            <a:ext cx="9870141" cy="532453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Una vez tenga EL PLAN DE CIUDADOS póngalo en marcha inmediatamente por parte de Enfermería.</a:t>
            </a:r>
            <a:endParaRPr lang="es-CO" sz="2000" dirty="0">
              <a:effectLst/>
              <a:ea typeface="Courier New" panose="02070309020205020404" pitchFamily="49" charset="0"/>
            </a:endParaRP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Administrar analgésicos ordenados, haciendo coincidir una de las dosis con media hora antes de la curación para disminuir el dolor originado por la misma</a:t>
            </a:r>
            <a:r>
              <a:rPr lang="es-MX" sz="2000" dirty="0" smtClean="0"/>
              <a:t>.</a:t>
            </a: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Realizar el lavado de manos según protocolo </a:t>
            </a:r>
            <a:endParaRPr lang="es-MX" sz="2000" dirty="0" smtClean="0"/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Póngase los elementos de </a:t>
            </a:r>
            <a:r>
              <a:rPr lang="es-MX" sz="2000" dirty="0" smtClean="0"/>
              <a:t>BIOSEGURIDAD </a:t>
            </a:r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Para retirar el vendaje que cubre la herida, determine si se encuentra adherido a la piel, si es así debe humedecerlo con SSN al 0.9% antes de retirarlo y deseche en recipiente rojo. </a:t>
            </a:r>
            <a:endParaRPr lang="es-MX" sz="2000" dirty="0" smtClean="0"/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Valorar la evolución del tejido de granulación</a:t>
            </a:r>
            <a:r>
              <a:rPr lang="es-MX" sz="2000" dirty="0" smtClean="0"/>
              <a:t>.</a:t>
            </a:r>
          </a:p>
          <a:p>
            <a:pPr marL="914400" indent="-457200">
              <a:buFont typeface="+mj-lt"/>
              <a:buAutoNum type="arabicPeriod"/>
            </a:pPr>
            <a:r>
              <a:rPr lang="es-CO" sz="2000" dirty="0"/>
              <a:t>Realizar cambio de guante por </a:t>
            </a:r>
            <a:r>
              <a:rPr lang="es-CO" sz="2000" dirty="0" smtClean="0"/>
              <a:t>GUANTES ESTÉRILES.</a:t>
            </a:r>
          </a:p>
          <a:p>
            <a:pPr marL="914400" indent="-457200">
              <a:buFont typeface="+mj-lt"/>
              <a:buAutoNum type="arabicPeriod"/>
            </a:pPr>
            <a:r>
              <a:rPr lang="es-MX" sz="2000" dirty="0" smtClean="0"/>
              <a:t>Irrigar </a:t>
            </a:r>
            <a:r>
              <a:rPr lang="es-MX" sz="2000" dirty="0"/>
              <a:t>la herida con SSN estéril sin frotar, preferiblemente con presión controlada. </a:t>
            </a:r>
            <a:endParaRPr lang="es-MX" sz="2000" dirty="0" smtClean="0"/>
          </a:p>
          <a:p>
            <a:pPr marL="914400" indent="-457200">
              <a:buFont typeface="+mj-lt"/>
              <a:buAutoNum type="arabicPeriod"/>
            </a:pPr>
            <a:r>
              <a:rPr lang="es-MX" sz="2000" dirty="0"/>
              <a:t>Valorar la cantidad y características del exudado. En caso de presentarse exudado purulento con olor fétido. Limpie la herida y tome muestra para Gram y cultivo del mismo</a:t>
            </a:r>
            <a:r>
              <a:rPr lang="es-MX" sz="2000" dirty="0" smtClean="0"/>
              <a:t>.</a:t>
            </a:r>
          </a:p>
          <a:p>
            <a:pPr marL="914400" indent="-457200">
              <a:buFont typeface="+mj-lt"/>
              <a:buAutoNum type="arabicPeriod"/>
            </a:pPr>
            <a:r>
              <a:rPr lang="es-CO" sz="2000" dirty="0"/>
              <a:t>Retirar cuerpos extraños y/o tejido necrótico o esfacelado usando técnica de desbridamiento conservador. </a:t>
            </a:r>
            <a:endParaRPr lang="es-CO" sz="2000" dirty="0" smtClean="0"/>
          </a:p>
        </p:txBody>
      </p:sp>
      <p:cxnSp>
        <p:nvCxnSpPr>
          <p:cNvPr id="5" name="Conector recto 4"/>
          <p:cNvCxnSpPr/>
          <p:nvPr/>
        </p:nvCxnSpPr>
        <p:spPr>
          <a:xfrm>
            <a:off x="10778012" y="2785096"/>
            <a:ext cx="0" cy="1209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10182679" y="3994837"/>
            <a:ext cx="5953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444306" y="2544456"/>
            <a:ext cx="1436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timetoask.com</a:t>
            </a: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6" y="935723"/>
            <a:ext cx="2368915" cy="16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95" y="4956022"/>
            <a:ext cx="1330448" cy="1330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las imágenes de or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43" y="4366674"/>
            <a:ext cx="943447" cy="9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50195" y="6286470"/>
            <a:ext cx="217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sp.depositphotos.com</a:t>
            </a:r>
            <a:endParaRPr lang="es-CO" sz="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011790" y="4309691"/>
            <a:ext cx="97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30 min ANTES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3" name="1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832"/>
            <a:ext cx="1014608" cy="950738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0"/>
            <a:ext cx="739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PROCEDIMIENTO PARA MANEJO Y CUIDADOS DE</a:t>
            </a:r>
            <a:endParaRPr lang="es-CO" sz="2800" b="1" dirty="0">
              <a:solidFill>
                <a:srgbClr val="00B05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0D44E8C-8093-F25B-0BC7-2C625B22D575}"/>
              </a:ext>
            </a:extLst>
          </p:cNvPr>
          <p:cNvSpPr/>
          <p:nvPr/>
        </p:nvSpPr>
        <p:spPr>
          <a:xfrm>
            <a:off x="1873828" y="523220"/>
            <a:ext cx="4083627" cy="506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effectLst/>
                <a:ea typeface="Courier New" panose="02070309020205020404" pitchFamily="49" charset="0"/>
                <a:cs typeface="Calibri Light" panose="020F0302020204030204" pitchFamily="34" charset="0"/>
              </a:rPr>
              <a:t>HERIDAS CONTAMINADAS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43C6A857-B760-D16D-DAA6-D974A8AC5092}"/>
              </a:ext>
            </a:extLst>
          </p:cNvPr>
          <p:cNvSpPr txBox="1"/>
          <p:nvPr/>
        </p:nvSpPr>
        <p:spPr>
          <a:xfrm>
            <a:off x="162850" y="1332570"/>
            <a:ext cx="9870141" cy="4985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000" dirty="0" smtClean="0">
                <a:ea typeface="Courier New" panose="02070309020205020404" pitchFamily="49" charset="0"/>
                <a:cs typeface="Calibri Light" panose="020F0302020204030204" pitchFamily="34" charset="0"/>
              </a:rPr>
              <a:t>Una vez tenga EL PLAN DE CIUDADOS póngalo en marcha inmediatamente por parte de Enfermería.</a:t>
            </a:r>
            <a:endParaRPr lang="es-CO" sz="2000" dirty="0" smtClean="0">
              <a:effectLst/>
              <a:ea typeface="Courier New" panose="02070309020205020404" pitchFamily="49" charset="0"/>
            </a:endParaRPr>
          </a:p>
          <a:p>
            <a:pPr marL="457200"/>
            <a:r>
              <a:rPr lang="es-MX" sz="2000" dirty="0" smtClean="0"/>
              <a:t>10</a:t>
            </a:r>
            <a:r>
              <a:rPr lang="es-MX" sz="2000" dirty="0"/>
              <a:t>. Proteger la integridad de la piel circundante a la herida con compresas </a:t>
            </a:r>
            <a:r>
              <a:rPr lang="es-MX" sz="2000" dirty="0" smtClean="0"/>
              <a:t>estériles.</a:t>
            </a:r>
          </a:p>
          <a:p>
            <a:pPr marL="457200"/>
            <a:r>
              <a:rPr lang="es-MX" sz="2000" dirty="0"/>
              <a:t>11. Colocar un apósito antimicrobiano que controle el olor y maneje la infección local. * </a:t>
            </a:r>
            <a:r>
              <a:rPr lang="es-MX" sz="2000" dirty="0" smtClean="0"/>
              <a:t>     Las </a:t>
            </a:r>
            <a:r>
              <a:rPr lang="es-MX" sz="2000" dirty="0"/>
              <a:t>heridas infectadas no se deben manejar por ningún motivo con apósitos oclusivos</a:t>
            </a:r>
            <a:r>
              <a:rPr lang="es-MX" sz="2000" dirty="0" smtClean="0"/>
              <a:t>*.</a:t>
            </a:r>
          </a:p>
          <a:p>
            <a:pPr marL="457200"/>
            <a:r>
              <a:rPr lang="es-MX" sz="2000" dirty="0"/>
              <a:t>12. Cubrir con un apósito secundario altamente semioclusivo o en su defecto apósito </a:t>
            </a:r>
            <a:r>
              <a:rPr lang="es-MX" sz="2000" dirty="0" smtClean="0"/>
              <a:t>   absorbente </a:t>
            </a:r>
            <a:r>
              <a:rPr lang="es-MX" sz="2000" dirty="0"/>
              <a:t>de algodón</a:t>
            </a:r>
            <a:r>
              <a:rPr lang="es-MX" sz="2000" dirty="0" smtClean="0"/>
              <a:t>.</a:t>
            </a:r>
          </a:p>
          <a:p>
            <a:pPr marL="457200"/>
            <a:r>
              <a:rPr lang="es-MX" sz="2000" dirty="0" smtClean="0"/>
              <a:t>13.Marcar </a:t>
            </a:r>
            <a:r>
              <a:rPr lang="es-MX" sz="2000" dirty="0"/>
              <a:t>con fecha y hora en un lugar visible sobre la curación y mencione la fecha del siguiente cambio. * Cada 3 a 5 días según la cantidad de exudado</a:t>
            </a:r>
            <a:r>
              <a:rPr lang="es-MX" sz="2000" dirty="0" smtClean="0"/>
              <a:t>*</a:t>
            </a:r>
          </a:p>
          <a:p>
            <a:pPr marL="457200"/>
            <a:r>
              <a:rPr lang="es-MX" sz="2000" dirty="0"/>
              <a:t>14. Retirar los guantes y desechos • Desechar el material de curación y ropas húmedas o impregnadas con fluidos o sangre en BOLSA </a:t>
            </a:r>
            <a:r>
              <a:rPr lang="es-MX" sz="2000" dirty="0" smtClean="0"/>
              <a:t>ROJA.</a:t>
            </a:r>
          </a:p>
          <a:p>
            <a:pPr marL="457200"/>
            <a:r>
              <a:rPr lang="es-MX" sz="2000" dirty="0"/>
              <a:t>15. Realizar el lavado de manos según </a:t>
            </a:r>
            <a:r>
              <a:rPr lang="es-MX" sz="2000" dirty="0" smtClean="0"/>
              <a:t>protocolo.</a:t>
            </a:r>
          </a:p>
          <a:p>
            <a:pPr marL="457200"/>
            <a:r>
              <a:rPr lang="es-MX" sz="2000" dirty="0"/>
              <a:t>16. Registrar los hallazgos encontrados y el procedimiento estableciendo el protocolo de curación y la justificación del tratamiento</a:t>
            </a:r>
            <a:r>
              <a:rPr lang="es-MX" sz="2000" dirty="0" smtClean="0"/>
              <a:t>.</a:t>
            </a:r>
          </a:p>
          <a:p>
            <a:pPr marL="457200"/>
            <a:r>
              <a:rPr lang="es-MX" sz="2000" dirty="0"/>
              <a:t>17. Programe la siguiente curación según las características de la herida, evolución y medicamento empleado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0778012" y="2785096"/>
            <a:ext cx="0" cy="12097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10182679" y="3994837"/>
            <a:ext cx="5953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0444306" y="2544456"/>
            <a:ext cx="1436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Fuente: timetoask.com</a:t>
            </a: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6" y="935723"/>
            <a:ext cx="2368915" cy="16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95" y="4956022"/>
            <a:ext cx="1330448" cy="1330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 las imágenes de ori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43" y="4366674"/>
            <a:ext cx="943447" cy="9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550195" y="6286470"/>
            <a:ext cx="217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sp.depositphotos.com</a:t>
            </a:r>
            <a:endParaRPr lang="es-CO" sz="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011790" y="4309691"/>
            <a:ext cx="97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30 min ANTES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3" name="1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0" y="372150"/>
            <a:ext cx="1014608" cy="950738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7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203605"/>
            <a:ext cx="647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APOSITOS RECOMENDADOS PARA MANEJO DE HERIDAS</a:t>
            </a:r>
            <a:endParaRPr lang="es-CO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631"/>
              </p:ext>
            </p:extLst>
          </p:nvPr>
        </p:nvGraphicFramePr>
        <p:xfrm>
          <a:off x="258618" y="1301559"/>
          <a:ext cx="9010074" cy="54559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2074">
                  <a:extLst>
                    <a:ext uri="{9D8B030D-6E8A-4147-A177-3AD203B41FA5}">
                      <a16:colId xmlns:a16="http://schemas.microsoft.com/office/drawing/2014/main" xmlns="" val="2236801735"/>
                    </a:ext>
                  </a:extLst>
                </a:gridCol>
                <a:gridCol w="4710545">
                  <a:extLst>
                    <a:ext uri="{9D8B030D-6E8A-4147-A177-3AD203B41FA5}">
                      <a16:colId xmlns:a16="http://schemas.microsoft.com/office/drawing/2014/main" xmlns="" val="845004099"/>
                    </a:ext>
                  </a:extLst>
                </a:gridCol>
                <a:gridCol w="2147455">
                  <a:extLst>
                    <a:ext uri="{9D8B030D-6E8A-4147-A177-3AD203B41FA5}">
                      <a16:colId xmlns:a16="http://schemas.microsoft.com/office/drawing/2014/main" xmlns="" val="1986593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TOPICOS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MECANISMOS DE</a:t>
                      </a:r>
                      <a:r>
                        <a:rPr lang="es-CO" sz="2000" baseline="0" dirty="0" smtClean="0"/>
                        <a:t> ACCIÓN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FRECUENICA</a:t>
                      </a:r>
                      <a:r>
                        <a:rPr lang="es-CO" sz="2000" baseline="0" dirty="0" smtClean="0"/>
                        <a:t> DE USO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006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APOSITO PRIMARIO Y O SECUNDARIO.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Dependiendo la necesidad de la herida los apósitos pueden ser primarios, secundarios o terciarios. 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192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APÓSITO HIDRÓFOBO ANTIMICROBIANO (VARIOS TAMAÑOS Y SOBRE X 5 UNIDS).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Control de infección local de la herida mediante el mecanismo de atracción física de bacterias, favorece el desbridamiento y el crecimiento del Tejido de Granulación. Indicado para el manejo de heridas sucias, contaminadas, colonizadas e infectadas; y en la prevención de infección y biofilm (biopelícula) que retrasa el proceso de cicatrización. Se puede usar en heridas de extensión total o cavitadas. Las heridas infectadas no deben ser ocluidas hasta que la carga bacteriana esté controlada.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000" dirty="0" smtClean="0"/>
                        <a:t>Según necesidad. Cambios máximos cada 3 días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582541"/>
                  </a:ext>
                </a:extLst>
              </a:tr>
            </a:tbl>
          </a:graphicData>
        </a:graphic>
      </p:graphicFrame>
      <p:pic>
        <p:nvPicPr>
          <p:cNvPr id="6146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r="23743"/>
          <a:stretch/>
        </p:blipFill>
        <p:spPr bwMode="auto">
          <a:xfrm>
            <a:off x="9628908" y="1504074"/>
            <a:ext cx="2216728" cy="48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2" y="530330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7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203605"/>
            <a:ext cx="647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APOSITOS RECOMENDADOS PARA MANEJO DE HERIDAS</a:t>
            </a:r>
            <a:endParaRPr lang="es-CO" sz="28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12" y="1377388"/>
            <a:ext cx="11131970" cy="4412673"/>
          </a:xfrm>
          <a:prstGeom prst="rect">
            <a:avLst/>
          </a:prstGeom>
        </p:spPr>
      </p:pic>
      <p:pic>
        <p:nvPicPr>
          <p:cNvPr id="5" name="4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59" y="5611660"/>
            <a:ext cx="1415441" cy="123685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0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203605"/>
            <a:ext cx="647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B050"/>
                </a:solidFill>
              </a:rPr>
              <a:t>APOSITOS RECOMENDADOS PARA MANEJO DE HERIDAS</a:t>
            </a:r>
            <a:endParaRPr lang="es-CO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49641"/>
              </p:ext>
            </p:extLst>
          </p:nvPr>
        </p:nvGraphicFramePr>
        <p:xfrm>
          <a:off x="604982" y="1717192"/>
          <a:ext cx="8566727" cy="4119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99673">
                  <a:extLst>
                    <a:ext uri="{9D8B030D-6E8A-4147-A177-3AD203B41FA5}">
                      <a16:colId xmlns:a16="http://schemas.microsoft.com/office/drawing/2014/main" xmlns="" val="3824459464"/>
                    </a:ext>
                  </a:extLst>
                </a:gridCol>
                <a:gridCol w="3768436">
                  <a:extLst>
                    <a:ext uri="{9D8B030D-6E8A-4147-A177-3AD203B41FA5}">
                      <a16:colId xmlns:a16="http://schemas.microsoft.com/office/drawing/2014/main" xmlns="" val="1603602879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xmlns="" val="722925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TOPICOS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INDICACIONES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OBSERVACIONES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852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APOSITOS SEMIOCLUSIVOS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Impermeables al agua y a las bacterias, permeables a los vapores de la herida, mantienen la Temperatura, el PH, y la humedad fisiológica de los tejidos. Son adecuados para heridas post quirúrgicas y superficiales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Deben permanecer cubriendo las heridas de 5 a 7 días. 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6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APÓSITO ABSORBENTE TRANSPARENTE (7.2X5CM – 8X15CM Y 10X25CM)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Apósito en película transparente de poliuretano con pad central de absorción impermeable; indicado para cubrir y proteger heridas post quirúrgicas y superficiales.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Según necesidad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975752"/>
                  </a:ext>
                </a:extLst>
              </a:tr>
            </a:tbl>
          </a:graphicData>
        </a:graphic>
      </p:graphicFrame>
      <p:pic>
        <p:nvPicPr>
          <p:cNvPr id="7170" name="Picture 2" descr="Ver las imágenes de orig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13128" r="33620" b="9892"/>
          <a:stretch/>
        </p:blipFill>
        <p:spPr bwMode="auto">
          <a:xfrm>
            <a:off x="9564304" y="1157712"/>
            <a:ext cx="1939636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31" y="5462045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8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22" y="530330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PROTOCOLO DE PREVENCIÓN DE LESIONES POR PRESIÓN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64087" y="2079321"/>
            <a:ext cx="4058434" cy="613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Paquete instruccional 8</a:t>
            </a:r>
            <a:br>
              <a:rPr lang="es-CO" sz="2000" dirty="0" smtClean="0"/>
            </a:br>
            <a:r>
              <a:rPr lang="es-CO" sz="2000" dirty="0" smtClean="0"/>
              <a:t>(</a:t>
            </a:r>
            <a:r>
              <a:rPr lang="es-CO" sz="2000" b="1" dirty="0" smtClean="0"/>
              <a:t>PREVENIR ÚLCERAS POR PRESIÓN</a:t>
            </a:r>
            <a:r>
              <a:rPr lang="es-CO" sz="2000" dirty="0" smtClean="0"/>
              <a:t>)</a:t>
            </a:r>
            <a:endParaRPr lang="es-CO" sz="20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6551114" y="1778695"/>
            <a:ext cx="5486400" cy="15031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OBJETIVO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Orientar los lineamientos de actuación de los miembros del equipo de salud de la E.S.E ISABU relacionados con la </a:t>
            </a:r>
            <a:r>
              <a:rPr lang="es-CO" sz="2000" i="1" dirty="0" smtClean="0"/>
              <a:t>prevención, tratamiento, registro y educación en lesiones de piel.</a:t>
            </a:r>
            <a:endParaRPr lang="es-CO" sz="2000" i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400833" y="4196219"/>
            <a:ext cx="4784942" cy="1778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ALCANCE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Este protocolo aplica en todos los servicios desde el </a:t>
            </a:r>
            <a:r>
              <a:rPr lang="es-CO" sz="2000" i="1" dirty="0" smtClean="0"/>
              <a:t>ingreso</a:t>
            </a:r>
            <a:r>
              <a:rPr lang="es-CO" sz="2000" dirty="0" smtClean="0"/>
              <a:t> del paciente a la institución de salud hasta el </a:t>
            </a:r>
            <a:r>
              <a:rPr lang="es-CO" sz="2000" i="1" dirty="0" smtClean="0"/>
              <a:t>egreso</a:t>
            </a:r>
            <a:r>
              <a:rPr lang="es-CO" sz="2000" dirty="0" smtClean="0"/>
              <a:t> del paciente de la misma.</a:t>
            </a:r>
            <a:endParaRPr lang="es-CO" sz="2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7565722" y="4093678"/>
            <a:ext cx="3457184" cy="17661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RESPONSABLE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Esta estrategia piel sana será liderada por </a:t>
            </a:r>
            <a:r>
              <a:rPr lang="es-CO" sz="2000" i="1" dirty="0" smtClean="0"/>
              <a:t>Enfermeras(os) profesionales.</a:t>
            </a:r>
            <a:endParaRPr lang="es-CO" sz="2000" i="1" dirty="0"/>
          </a:p>
        </p:txBody>
      </p:sp>
      <p:sp>
        <p:nvSpPr>
          <p:cNvPr id="11" name="10 Forma libre"/>
          <p:cNvSpPr/>
          <p:nvPr/>
        </p:nvSpPr>
        <p:spPr>
          <a:xfrm>
            <a:off x="2567836" y="960783"/>
            <a:ext cx="6764054" cy="1271177"/>
          </a:xfrm>
          <a:custGeom>
            <a:avLst/>
            <a:gdLst>
              <a:gd name="connsiteX0" fmla="*/ 0 w 6764054"/>
              <a:gd name="connsiteY0" fmla="*/ 1106012 h 1271177"/>
              <a:gd name="connsiteX1" fmla="*/ 1002082 w 6764054"/>
              <a:gd name="connsiteY1" fmla="*/ 366976 h 1271177"/>
              <a:gd name="connsiteX2" fmla="*/ 1590805 w 6764054"/>
              <a:gd name="connsiteY2" fmla="*/ 805387 h 1271177"/>
              <a:gd name="connsiteX3" fmla="*/ 2505205 w 6764054"/>
              <a:gd name="connsiteY3" fmla="*/ 467184 h 1271177"/>
              <a:gd name="connsiteX4" fmla="*/ 2968668 w 6764054"/>
              <a:gd name="connsiteY4" fmla="*/ 1268850 h 1271177"/>
              <a:gd name="connsiteX5" fmla="*/ 4146115 w 6764054"/>
              <a:gd name="connsiteY5" fmla="*/ 166559 h 1271177"/>
              <a:gd name="connsiteX6" fmla="*/ 4809994 w 6764054"/>
              <a:gd name="connsiteY6" fmla="*/ 492236 h 1271177"/>
              <a:gd name="connsiteX7" fmla="*/ 5862180 w 6764054"/>
              <a:gd name="connsiteY7" fmla="*/ 3721 h 1271177"/>
              <a:gd name="connsiteX8" fmla="*/ 6764054 w 6764054"/>
              <a:gd name="connsiteY8" fmla="*/ 805387 h 1271177"/>
              <a:gd name="connsiteX9" fmla="*/ 6764054 w 6764054"/>
              <a:gd name="connsiteY9" fmla="*/ 805387 h 127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64054" h="1271177">
                <a:moveTo>
                  <a:pt x="0" y="1106012"/>
                </a:moveTo>
                <a:cubicBezTo>
                  <a:pt x="368474" y="761546"/>
                  <a:pt x="736948" y="417080"/>
                  <a:pt x="1002082" y="366976"/>
                </a:cubicBezTo>
                <a:cubicBezTo>
                  <a:pt x="1267216" y="316872"/>
                  <a:pt x="1340285" y="788686"/>
                  <a:pt x="1590805" y="805387"/>
                </a:cubicBezTo>
                <a:cubicBezTo>
                  <a:pt x="1841326" y="822088"/>
                  <a:pt x="2275561" y="389940"/>
                  <a:pt x="2505205" y="467184"/>
                </a:cubicBezTo>
                <a:cubicBezTo>
                  <a:pt x="2734849" y="544428"/>
                  <a:pt x="2695183" y="1318954"/>
                  <a:pt x="2968668" y="1268850"/>
                </a:cubicBezTo>
                <a:cubicBezTo>
                  <a:pt x="3242153" y="1218746"/>
                  <a:pt x="3839227" y="295995"/>
                  <a:pt x="4146115" y="166559"/>
                </a:cubicBezTo>
                <a:cubicBezTo>
                  <a:pt x="4453003" y="37123"/>
                  <a:pt x="4523983" y="519376"/>
                  <a:pt x="4809994" y="492236"/>
                </a:cubicBezTo>
                <a:cubicBezTo>
                  <a:pt x="5096005" y="465096"/>
                  <a:pt x="5536503" y="-48471"/>
                  <a:pt x="5862180" y="3721"/>
                </a:cubicBezTo>
                <a:cubicBezTo>
                  <a:pt x="6187857" y="55913"/>
                  <a:pt x="6764054" y="805387"/>
                  <a:pt x="6764054" y="805387"/>
                </a:cubicBezTo>
                <a:lnTo>
                  <a:pt x="6764054" y="8053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orma libre"/>
          <p:cNvSpPr/>
          <p:nvPr/>
        </p:nvSpPr>
        <p:spPr>
          <a:xfrm>
            <a:off x="2830882" y="5611239"/>
            <a:ext cx="6962720" cy="842850"/>
          </a:xfrm>
          <a:custGeom>
            <a:avLst/>
            <a:gdLst>
              <a:gd name="connsiteX0" fmla="*/ 6876789 w 6962720"/>
              <a:gd name="connsiteY0" fmla="*/ 313572 h 842850"/>
              <a:gd name="connsiteX1" fmla="*/ 6851737 w 6962720"/>
              <a:gd name="connsiteY1" fmla="*/ 789561 h 842850"/>
              <a:gd name="connsiteX2" fmla="*/ 5787025 w 6962720"/>
              <a:gd name="connsiteY2" fmla="*/ 488936 h 842850"/>
              <a:gd name="connsiteX3" fmla="*/ 5423770 w 6962720"/>
              <a:gd name="connsiteY3" fmla="*/ 764509 h 842850"/>
              <a:gd name="connsiteX4" fmla="*/ 4196219 w 6962720"/>
              <a:gd name="connsiteY4" fmla="*/ 421 h 842850"/>
              <a:gd name="connsiteX5" fmla="*/ 3594970 w 6962720"/>
              <a:gd name="connsiteY5" fmla="*/ 651775 h 842850"/>
              <a:gd name="connsiteX6" fmla="*/ 2843408 w 6962720"/>
              <a:gd name="connsiteY6" fmla="*/ 326098 h 842850"/>
              <a:gd name="connsiteX7" fmla="*/ 2016691 w 6962720"/>
              <a:gd name="connsiteY7" fmla="*/ 839665 h 842850"/>
              <a:gd name="connsiteX8" fmla="*/ 1377863 w 6962720"/>
              <a:gd name="connsiteY8" fmla="*/ 551566 h 842850"/>
              <a:gd name="connsiteX9" fmla="*/ 713984 w 6962720"/>
              <a:gd name="connsiteY9" fmla="*/ 726931 h 842850"/>
              <a:gd name="connsiteX10" fmla="*/ 0 w 6962720"/>
              <a:gd name="connsiteY10" fmla="*/ 363676 h 842850"/>
              <a:gd name="connsiteX11" fmla="*/ 0 w 6962720"/>
              <a:gd name="connsiteY11" fmla="*/ 363676 h 8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62720" h="842850">
                <a:moveTo>
                  <a:pt x="6876789" y="313572"/>
                </a:moveTo>
                <a:cubicBezTo>
                  <a:pt x="6955076" y="536953"/>
                  <a:pt x="7033364" y="760334"/>
                  <a:pt x="6851737" y="789561"/>
                </a:cubicBezTo>
                <a:cubicBezTo>
                  <a:pt x="6670110" y="818788"/>
                  <a:pt x="6025019" y="493111"/>
                  <a:pt x="5787025" y="488936"/>
                </a:cubicBezTo>
                <a:cubicBezTo>
                  <a:pt x="5549030" y="484761"/>
                  <a:pt x="5688904" y="845928"/>
                  <a:pt x="5423770" y="764509"/>
                </a:cubicBezTo>
                <a:cubicBezTo>
                  <a:pt x="5158636" y="683090"/>
                  <a:pt x="4501019" y="19210"/>
                  <a:pt x="4196219" y="421"/>
                </a:cubicBezTo>
                <a:cubicBezTo>
                  <a:pt x="3891419" y="-18368"/>
                  <a:pt x="3820438" y="597496"/>
                  <a:pt x="3594970" y="651775"/>
                </a:cubicBezTo>
                <a:cubicBezTo>
                  <a:pt x="3369501" y="706055"/>
                  <a:pt x="3106454" y="294783"/>
                  <a:pt x="2843408" y="326098"/>
                </a:cubicBezTo>
                <a:cubicBezTo>
                  <a:pt x="2580361" y="357413"/>
                  <a:pt x="2260949" y="802087"/>
                  <a:pt x="2016691" y="839665"/>
                </a:cubicBezTo>
                <a:cubicBezTo>
                  <a:pt x="1772433" y="877243"/>
                  <a:pt x="1594981" y="570355"/>
                  <a:pt x="1377863" y="551566"/>
                </a:cubicBezTo>
                <a:cubicBezTo>
                  <a:pt x="1160745" y="532777"/>
                  <a:pt x="943628" y="758246"/>
                  <a:pt x="713984" y="726931"/>
                </a:cubicBezTo>
                <a:cubicBezTo>
                  <a:pt x="484340" y="695616"/>
                  <a:pt x="0" y="363676"/>
                  <a:pt x="0" y="363676"/>
                </a:cubicBezTo>
                <a:lnTo>
                  <a:pt x="0" y="36367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13 Conector recto de flecha"/>
          <p:cNvCxnSpPr>
            <a:stCxn id="3" idx="2"/>
          </p:cNvCxnSpPr>
          <p:nvPr/>
        </p:nvCxnSpPr>
        <p:spPr>
          <a:xfrm>
            <a:off x="9294314" y="3281819"/>
            <a:ext cx="0" cy="739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8" idx="0"/>
          </p:cNvCxnSpPr>
          <p:nvPr/>
        </p:nvCxnSpPr>
        <p:spPr>
          <a:xfrm flipV="1">
            <a:off x="2793304" y="2956142"/>
            <a:ext cx="37578" cy="124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fermera Vectores, Iconos, Gráficos y Fondos para Descargar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1" y="2956142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 flipH="1">
            <a:off x="5392922" y="4855416"/>
            <a:ext cx="231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</a:t>
            </a:r>
            <a:r>
              <a:rPr lang="es-CO" sz="800" dirty="0" smtClean="0"/>
              <a:t>: https</a:t>
            </a:r>
            <a:r>
              <a:rPr lang="es-CO" sz="800" dirty="0"/>
              <a:t>://es.vecteezy.com/vectores-gratis/enfermera</a:t>
            </a:r>
          </a:p>
        </p:txBody>
      </p:sp>
      <p:pic>
        <p:nvPicPr>
          <p:cNvPr id="13" name="1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819" y="5206496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efinición de la población objeto de estudio – Lectores Emprendedores con  Va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Definición de la población objeto de estudio – Lectores Emprendedores con  Valo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83503"/>
            <a:ext cx="2737176" cy="27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0" y="863470"/>
            <a:ext cx="400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POBLACIÓN OBJETO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9755" y="4934703"/>
            <a:ext cx="3545426" cy="66388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SERVICIOS HOSPITALARIOS </a:t>
            </a:r>
            <a:br>
              <a:rPr lang="es-CO" sz="2000" dirty="0" smtClean="0"/>
            </a:br>
            <a:r>
              <a:rPr lang="es-CO" sz="2000" dirty="0" smtClean="0"/>
              <a:t>DE LA ESE ISABU</a:t>
            </a:r>
            <a:endParaRPr lang="es-CO" sz="2000" dirty="0"/>
          </a:p>
        </p:txBody>
      </p:sp>
      <p:sp>
        <p:nvSpPr>
          <p:cNvPr id="8" name="7 Elipse"/>
          <p:cNvSpPr/>
          <p:nvPr/>
        </p:nvSpPr>
        <p:spPr>
          <a:xfrm>
            <a:off x="5897845" y="863470"/>
            <a:ext cx="1979113" cy="1903957"/>
          </a:xfrm>
          <a:prstGeom prst="ellipse">
            <a:avLst/>
          </a:prstGeom>
          <a:noFill/>
          <a:ln>
            <a:solidFill>
              <a:srgbClr val="33AF53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RIESGO DE PADECER LESIONES DE PIEL</a:t>
            </a:r>
            <a:endParaRPr lang="es-CO" sz="2000" dirty="0"/>
          </a:p>
        </p:txBody>
      </p:sp>
      <p:sp>
        <p:nvSpPr>
          <p:cNvPr id="17" name="16 Elipse"/>
          <p:cNvSpPr/>
          <p:nvPr/>
        </p:nvSpPr>
        <p:spPr>
          <a:xfrm>
            <a:off x="4908290" y="3620601"/>
            <a:ext cx="1979113" cy="190395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TIPO DE DAÑO</a:t>
            </a:r>
            <a:endParaRPr lang="es-CO" sz="20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8154444" y="3362107"/>
            <a:ext cx="2116898" cy="5169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Pie diabético</a:t>
            </a:r>
            <a:endParaRPr lang="es-CO" sz="20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8154444" y="4070783"/>
            <a:ext cx="2116898" cy="65286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Úlcera venosa y arterial</a:t>
            </a:r>
            <a:endParaRPr lang="es-CO" sz="20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8154444" y="4934124"/>
            <a:ext cx="2116898" cy="5169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Absceso</a:t>
            </a:r>
            <a:endParaRPr lang="es-CO" sz="20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8154444" y="5682291"/>
            <a:ext cx="2116898" cy="5169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Otros</a:t>
            </a:r>
            <a:endParaRPr lang="es-CO" sz="2000" dirty="0"/>
          </a:p>
        </p:txBody>
      </p:sp>
      <p:cxnSp>
        <p:nvCxnSpPr>
          <p:cNvPr id="22" name="21 Conector recto de flecha"/>
          <p:cNvCxnSpPr>
            <a:stCxn id="17" idx="6"/>
          </p:cNvCxnSpPr>
          <p:nvPr/>
        </p:nvCxnSpPr>
        <p:spPr>
          <a:xfrm flipV="1">
            <a:off x="6887403" y="3720230"/>
            <a:ext cx="1041572" cy="852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7" idx="6"/>
          </p:cNvCxnSpPr>
          <p:nvPr/>
        </p:nvCxnSpPr>
        <p:spPr>
          <a:xfrm flipV="1">
            <a:off x="6887403" y="4397213"/>
            <a:ext cx="1179359" cy="175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7" idx="6"/>
          </p:cNvCxnSpPr>
          <p:nvPr/>
        </p:nvCxnSpPr>
        <p:spPr>
          <a:xfrm>
            <a:off x="6887403" y="4572580"/>
            <a:ext cx="1179359" cy="62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7" idx="6"/>
          </p:cNvCxnSpPr>
          <p:nvPr/>
        </p:nvCxnSpPr>
        <p:spPr>
          <a:xfrm>
            <a:off x="6887403" y="4572580"/>
            <a:ext cx="1179359" cy="136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460375" y="4484896"/>
            <a:ext cx="2780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https://lectoresemprendedores.wordpress.com/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88" y="1629189"/>
            <a:ext cx="2112896" cy="2276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CuadroTexto"/>
          <p:cNvSpPr txBox="1"/>
          <p:nvPr/>
        </p:nvSpPr>
        <p:spPr>
          <a:xfrm flipH="1">
            <a:off x="3252144" y="3707152"/>
            <a:ext cx="231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</a:t>
            </a:r>
            <a:r>
              <a:rPr lang="es-CO" sz="800" dirty="0" smtClean="0"/>
              <a:t>: https</a:t>
            </a:r>
            <a:r>
              <a:rPr lang="es-CO" sz="800" dirty="0"/>
              <a:t>://es.vecteezy.com/vectores-gratis/enfermera</a:t>
            </a:r>
          </a:p>
        </p:txBody>
      </p:sp>
      <p:sp>
        <p:nvSpPr>
          <p:cNvPr id="30" name="29 Forma libre"/>
          <p:cNvSpPr/>
          <p:nvPr/>
        </p:nvSpPr>
        <p:spPr>
          <a:xfrm>
            <a:off x="2129425" y="162254"/>
            <a:ext cx="2728000" cy="1516234"/>
          </a:xfrm>
          <a:custGeom>
            <a:avLst/>
            <a:gdLst>
              <a:gd name="connsiteX0" fmla="*/ 0 w 2728000"/>
              <a:gd name="connsiteY0" fmla="*/ 702042 h 1516234"/>
              <a:gd name="connsiteX1" fmla="*/ 977030 w 2728000"/>
              <a:gd name="connsiteY1" fmla="*/ 584 h 1516234"/>
              <a:gd name="connsiteX2" fmla="*/ 1665961 w 2728000"/>
              <a:gd name="connsiteY2" fmla="*/ 576782 h 1516234"/>
              <a:gd name="connsiteX3" fmla="*/ 2555309 w 2728000"/>
              <a:gd name="connsiteY3" fmla="*/ 313735 h 1516234"/>
              <a:gd name="connsiteX4" fmla="*/ 2693096 w 2728000"/>
              <a:gd name="connsiteY4" fmla="*/ 877406 h 1516234"/>
              <a:gd name="connsiteX5" fmla="*/ 2116898 w 2728000"/>
              <a:gd name="connsiteY5" fmla="*/ 1040245 h 1516234"/>
              <a:gd name="connsiteX6" fmla="*/ 2204580 w 2728000"/>
              <a:gd name="connsiteY6" fmla="*/ 1516234 h 1516234"/>
              <a:gd name="connsiteX7" fmla="*/ 2204580 w 2728000"/>
              <a:gd name="connsiteY7" fmla="*/ 1516234 h 15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8000" h="1516234">
                <a:moveTo>
                  <a:pt x="0" y="702042"/>
                </a:moveTo>
                <a:cubicBezTo>
                  <a:pt x="349685" y="361751"/>
                  <a:pt x="699370" y="21461"/>
                  <a:pt x="977030" y="584"/>
                </a:cubicBezTo>
                <a:cubicBezTo>
                  <a:pt x="1254690" y="-20293"/>
                  <a:pt x="1402914" y="524590"/>
                  <a:pt x="1665961" y="576782"/>
                </a:cubicBezTo>
                <a:cubicBezTo>
                  <a:pt x="1929008" y="628974"/>
                  <a:pt x="2384120" y="263631"/>
                  <a:pt x="2555309" y="313735"/>
                </a:cubicBezTo>
                <a:cubicBezTo>
                  <a:pt x="2726498" y="363839"/>
                  <a:pt x="2766164" y="756321"/>
                  <a:pt x="2693096" y="877406"/>
                </a:cubicBezTo>
                <a:cubicBezTo>
                  <a:pt x="2620028" y="998491"/>
                  <a:pt x="2198317" y="933774"/>
                  <a:pt x="2116898" y="1040245"/>
                </a:cubicBezTo>
                <a:cubicBezTo>
                  <a:pt x="2035479" y="1146716"/>
                  <a:pt x="2204580" y="1516234"/>
                  <a:pt x="2204580" y="1516234"/>
                </a:cubicBezTo>
                <a:lnTo>
                  <a:pt x="2204580" y="15162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Forma libre"/>
          <p:cNvSpPr/>
          <p:nvPr/>
        </p:nvSpPr>
        <p:spPr>
          <a:xfrm>
            <a:off x="3707704" y="3876429"/>
            <a:ext cx="827248" cy="1346924"/>
          </a:xfrm>
          <a:custGeom>
            <a:avLst/>
            <a:gdLst>
              <a:gd name="connsiteX0" fmla="*/ 576197 w 827248"/>
              <a:gd name="connsiteY0" fmla="*/ 0 h 1265128"/>
              <a:gd name="connsiteX1" fmla="*/ 814192 w 827248"/>
              <a:gd name="connsiteY1" fmla="*/ 475989 h 1265128"/>
              <a:gd name="connsiteX2" fmla="*/ 225469 w 827248"/>
              <a:gd name="connsiteY2" fmla="*/ 551145 h 1265128"/>
              <a:gd name="connsiteX3" fmla="*/ 438411 w 827248"/>
              <a:gd name="connsiteY3" fmla="*/ 1027134 h 1265128"/>
              <a:gd name="connsiteX4" fmla="*/ 0 w 827248"/>
              <a:gd name="connsiteY4" fmla="*/ 1265128 h 1265128"/>
              <a:gd name="connsiteX5" fmla="*/ 0 w 827248"/>
              <a:gd name="connsiteY5" fmla="*/ 1265128 h 126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248" h="1265128">
                <a:moveTo>
                  <a:pt x="576197" y="0"/>
                </a:moveTo>
                <a:cubicBezTo>
                  <a:pt x="724422" y="192066"/>
                  <a:pt x="872647" y="384132"/>
                  <a:pt x="814192" y="475989"/>
                </a:cubicBezTo>
                <a:cubicBezTo>
                  <a:pt x="755737" y="567846"/>
                  <a:pt x="288099" y="459288"/>
                  <a:pt x="225469" y="551145"/>
                </a:cubicBezTo>
                <a:cubicBezTo>
                  <a:pt x="162839" y="643002"/>
                  <a:pt x="475989" y="908137"/>
                  <a:pt x="438411" y="1027134"/>
                </a:cubicBezTo>
                <a:cubicBezTo>
                  <a:pt x="400833" y="1146131"/>
                  <a:pt x="0" y="1265128"/>
                  <a:pt x="0" y="1265128"/>
                </a:cubicBezTo>
                <a:lnTo>
                  <a:pt x="0" y="126512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48" name="2047 Forma libre"/>
          <p:cNvSpPr/>
          <p:nvPr/>
        </p:nvSpPr>
        <p:spPr>
          <a:xfrm>
            <a:off x="5183988" y="160812"/>
            <a:ext cx="1555015" cy="2156503"/>
          </a:xfrm>
          <a:custGeom>
            <a:avLst/>
            <a:gdLst>
              <a:gd name="connsiteX0" fmla="*/ 101996 w 1555015"/>
              <a:gd name="connsiteY0" fmla="*/ 2156503 h 2156503"/>
              <a:gd name="connsiteX1" fmla="*/ 239782 w 1555015"/>
              <a:gd name="connsiteY1" fmla="*/ 1843352 h 2156503"/>
              <a:gd name="connsiteX2" fmla="*/ 1787 w 1555015"/>
              <a:gd name="connsiteY2" fmla="*/ 1116843 h 2156503"/>
              <a:gd name="connsiteX3" fmla="*/ 390094 w 1555015"/>
              <a:gd name="connsiteY3" fmla="*/ 1104317 h 2156503"/>
              <a:gd name="connsiteX4" fmla="*/ 753349 w 1555015"/>
              <a:gd name="connsiteY4" fmla="*/ 327703 h 2156503"/>
              <a:gd name="connsiteX5" fmla="*/ 1028922 w 1555015"/>
              <a:gd name="connsiteY5" fmla="*/ 515593 h 2156503"/>
              <a:gd name="connsiteX6" fmla="*/ 1442280 w 1555015"/>
              <a:gd name="connsiteY6" fmla="*/ 2026 h 2156503"/>
              <a:gd name="connsiteX7" fmla="*/ 1555015 w 1555015"/>
              <a:gd name="connsiteY7" fmla="*/ 741062 h 2156503"/>
              <a:gd name="connsiteX8" fmla="*/ 1555015 w 1555015"/>
              <a:gd name="connsiteY8" fmla="*/ 741062 h 21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015" h="2156503">
                <a:moveTo>
                  <a:pt x="101996" y="2156503"/>
                </a:moveTo>
                <a:cubicBezTo>
                  <a:pt x="179239" y="2086566"/>
                  <a:pt x="256483" y="2016629"/>
                  <a:pt x="239782" y="1843352"/>
                </a:cubicBezTo>
                <a:cubicBezTo>
                  <a:pt x="223081" y="1670075"/>
                  <a:pt x="-23265" y="1240015"/>
                  <a:pt x="1787" y="1116843"/>
                </a:cubicBezTo>
                <a:cubicBezTo>
                  <a:pt x="26839" y="993670"/>
                  <a:pt x="264834" y="1235840"/>
                  <a:pt x="390094" y="1104317"/>
                </a:cubicBezTo>
                <a:cubicBezTo>
                  <a:pt x="515354" y="972794"/>
                  <a:pt x="646878" y="425824"/>
                  <a:pt x="753349" y="327703"/>
                </a:cubicBezTo>
                <a:cubicBezTo>
                  <a:pt x="859820" y="229582"/>
                  <a:pt x="914100" y="569872"/>
                  <a:pt x="1028922" y="515593"/>
                </a:cubicBezTo>
                <a:cubicBezTo>
                  <a:pt x="1143744" y="461314"/>
                  <a:pt x="1354598" y="-35552"/>
                  <a:pt x="1442280" y="2026"/>
                </a:cubicBezTo>
                <a:cubicBezTo>
                  <a:pt x="1529962" y="39604"/>
                  <a:pt x="1555015" y="741062"/>
                  <a:pt x="1555015" y="741062"/>
                </a:cubicBezTo>
                <a:lnTo>
                  <a:pt x="1555015" y="74106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49" name="2048 Forma libre"/>
          <p:cNvSpPr/>
          <p:nvPr/>
        </p:nvSpPr>
        <p:spPr>
          <a:xfrm>
            <a:off x="5348614" y="2755535"/>
            <a:ext cx="796967" cy="864487"/>
          </a:xfrm>
          <a:custGeom>
            <a:avLst/>
            <a:gdLst>
              <a:gd name="connsiteX0" fmla="*/ 0 w 796967"/>
              <a:gd name="connsiteY0" fmla="*/ 250712 h 864487"/>
              <a:gd name="connsiteX1" fmla="*/ 388307 w 796967"/>
              <a:gd name="connsiteY1" fmla="*/ 300816 h 864487"/>
              <a:gd name="connsiteX2" fmla="*/ 551145 w 796967"/>
              <a:gd name="connsiteY2" fmla="*/ 191 h 864487"/>
              <a:gd name="connsiteX3" fmla="*/ 789139 w 796967"/>
              <a:gd name="connsiteY3" fmla="*/ 350920 h 864487"/>
              <a:gd name="connsiteX4" fmla="*/ 237994 w 796967"/>
              <a:gd name="connsiteY4" fmla="*/ 588914 h 864487"/>
              <a:gd name="connsiteX5" fmla="*/ 701457 w 796967"/>
              <a:gd name="connsiteY5" fmla="*/ 626492 h 864487"/>
              <a:gd name="connsiteX6" fmla="*/ 701457 w 796967"/>
              <a:gd name="connsiteY6" fmla="*/ 864487 h 864487"/>
              <a:gd name="connsiteX7" fmla="*/ 701457 w 796967"/>
              <a:gd name="connsiteY7" fmla="*/ 864487 h 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967" h="864487">
                <a:moveTo>
                  <a:pt x="0" y="250712"/>
                </a:moveTo>
                <a:cubicBezTo>
                  <a:pt x="148225" y="296640"/>
                  <a:pt x="296450" y="342569"/>
                  <a:pt x="388307" y="300816"/>
                </a:cubicBezTo>
                <a:cubicBezTo>
                  <a:pt x="480164" y="259063"/>
                  <a:pt x="484340" y="-8160"/>
                  <a:pt x="551145" y="191"/>
                </a:cubicBezTo>
                <a:cubicBezTo>
                  <a:pt x="617950" y="8542"/>
                  <a:pt x="841331" y="252800"/>
                  <a:pt x="789139" y="350920"/>
                </a:cubicBezTo>
                <a:cubicBezTo>
                  <a:pt x="736947" y="449040"/>
                  <a:pt x="252608" y="542985"/>
                  <a:pt x="237994" y="588914"/>
                </a:cubicBezTo>
                <a:cubicBezTo>
                  <a:pt x="223380" y="634843"/>
                  <a:pt x="624213" y="580563"/>
                  <a:pt x="701457" y="626492"/>
                </a:cubicBezTo>
                <a:cubicBezTo>
                  <a:pt x="778701" y="672421"/>
                  <a:pt x="701457" y="864487"/>
                  <a:pt x="701457" y="864487"/>
                </a:cubicBezTo>
                <a:lnTo>
                  <a:pt x="701457" y="8644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51" name="2050 Conector recto de flecha"/>
          <p:cNvCxnSpPr>
            <a:stCxn id="8" idx="6"/>
          </p:cNvCxnSpPr>
          <p:nvPr/>
        </p:nvCxnSpPr>
        <p:spPr>
          <a:xfrm flipV="1">
            <a:off x="7876958" y="1815448"/>
            <a:ext cx="10916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>
          <a:xfrm>
            <a:off x="9194104" y="1556954"/>
            <a:ext cx="2116898" cy="516988"/>
          </a:xfrm>
          <a:prstGeom prst="roundRect">
            <a:avLst/>
          </a:prstGeom>
          <a:ln>
            <a:solidFill>
              <a:srgbClr val="0DD1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Piel Sana </a:t>
            </a:r>
            <a:endParaRPr lang="es-CO" sz="2000" dirty="0"/>
          </a:p>
        </p:txBody>
      </p:sp>
      <p:sp>
        <p:nvSpPr>
          <p:cNvPr id="27" name="6 Rectángulo"/>
          <p:cNvSpPr/>
          <p:nvPr/>
        </p:nvSpPr>
        <p:spPr>
          <a:xfrm>
            <a:off x="1295158" y="6036421"/>
            <a:ext cx="1668534" cy="38889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HLN - UIMIST</a:t>
            </a:r>
            <a:endParaRPr lang="es-CO" sz="2000" dirty="0"/>
          </a:p>
        </p:txBody>
      </p:sp>
      <p:cxnSp>
        <p:nvCxnSpPr>
          <p:cNvPr id="11" name="Conector recto de flecha 10"/>
          <p:cNvCxnSpPr>
            <a:stCxn id="7" idx="2"/>
            <a:endCxn id="27" idx="0"/>
          </p:cNvCxnSpPr>
          <p:nvPr/>
        </p:nvCxnSpPr>
        <p:spPr>
          <a:xfrm>
            <a:off x="1922468" y="5598583"/>
            <a:ext cx="206957" cy="43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3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281" y="5002721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B65789A-513F-47B0-A077-031FFA81A9C6}"/>
              </a:ext>
            </a:extLst>
          </p:cNvPr>
          <p:cNvSpPr txBox="1"/>
          <p:nvPr/>
        </p:nvSpPr>
        <p:spPr>
          <a:xfrm>
            <a:off x="8641975" y="2797264"/>
            <a:ext cx="159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 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MANEJO DE LESIONES DE PIEL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68" y="1655080"/>
            <a:ext cx="2326513" cy="202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9" y="1655080"/>
            <a:ext cx="4421689" cy="342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124600" y="2100510"/>
            <a:ext cx="1315234" cy="5669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SOLUCION SALINA</a:t>
            </a:r>
            <a:endParaRPr lang="es-CO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68868" y="4975627"/>
            <a:ext cx="2499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https://www.ortocentro.com.co/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625217" y="3679861"/>
            <a:ext cx="24993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https://www.ortocentro.com.co/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47" y="3663375"/>
            <a:ext cx="1217720" cy="18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0957571" y="4592192"/>
            <a:ext cx="1054890" cy="5669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TIJERAS</a:t>
            </a:r>
            <a:endParaRPr lang="es-CO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9983244" y="5502018"/>
            <a:ext cx="17035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" dirty="0"/>
              <a:t>Fuente: https://www.pinterest.es/pin/582301426810516519/</a:t>
            </a:r>
          </a:p>
        </p:txBody>
      </p:sp>
      <p:pic>
        <p:nvPicPr>
          <p:cNvPr id="3078" name="Picture 6" descr="Hojas de bisturí – Corpau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8"/>
          <a:stretch/>
        </p:blipFill>
        <p:spPr bwMode="auto">
          <a:xfrm>
            <a:off x="5792762" y="4641093"/>
            <a:ext cx="3429739" cy="12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6373291" y="4154681"/>
            <a:ext cx="2268683" cy="4121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HOJA DE BISTURÍ</a:t>
            </a:r>
            <a:endParaRPr lang="es-CO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949863" y="5889488"/>
            <a:ext cx="29561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dirty="0"/>
              <a:t>Fuente: https://corpaul.com/veterinaria/catalogo/hojas-de-bisturi/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9222501" y="5889488"/>
            <a:ext cx="1969866" cy="8745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*Recipiente para depósito de residuos.</a:t>
            </a:r>
            <a:endParaRPr lang="es-CO" sz="2000" b="1" dirty="0"/>
          </a:p>
        </p:txBody>
      </p:sp>
      <p:sp>
        <p:nvSpPr>
          <p:cNvPr id="25" name="24 Rectángulo"/>
          <p:cNvSpPr/>
          <p:nvPr/>
        </p:nvSpPr>
        <p:spPr>
          <a:xfrm>
            <a:off x="2863108" y="5554360"/>
            <a:ext cx="2410350" cy="10703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*Apósito de alta tecnología para manejo de heridas</a:t>
            </a:r>
            <a:endParaRPr lang="es-CO" sz="2000" b="1" dirty="0"/>
          </a:p>
        </p:txBody>
      </p:sp>
      <p:sp>
        <p:nvSpPr>
          <p:cNvPr id="26" name="25 Rectángulo"/>
          <p:cNvSpPr/>
          <p:nvPr/>
        </p:nvSpPr>
        <p:spPr>
          <a:xfrm>
            <a:off x="268869" y="5502018"/>
            <a:ext cx="2210844" cy="11743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*Recipiente estéril para toma de cultivo (según necesidad).</a:t>
            </a:r>
            <a:endParaRPr lang="es-CO" sz="20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52" y="1603201"/>
            <a:ext cx="1970232" cy="1970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0583506" y="1272553"/>
            <a:ext cx="1494773" cy="5669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FITSOMULL</a:t>
            </a:r>
            <a:endParaRPr lang="es-CO" sz="2000" b="1" dirty="0"/>
          </a:p>
        </p:txBody>
      </p:sp>
      <p:pic>
        <p:nvPicPr>
          <p:cNvPr id="21" name="2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602" y="5456642"/>
            <a:ext cx="1042363" cy="106574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75056" y="-7287"/>
            <a:ext cx="675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LOCALIZACIONES MÁS FRECUENTES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50521" y="1014608"/>
            <a:ext cx="7490564" cy="977030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Las úlceras por presión pueden aparecer en cualquier lugar del cuerpo, dependiente de la zona de piel que esté sometida a mayor presión y de la postura más habitual del paciente.</a:t>
            </a:r>
            <a:endParaRPr lang="es-CO" sz="2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7247372" y="2111015"/>
            <a:ext cx="4419917" cy="2551101"/>
            <a:chOff x="7229288" y="1628384"/>
            <a:chExt cx="4419917" cy="2551101"/>
          </a:xfrm>
        </p:grpSpPr>
        <p:sp>
          <p:nvSpPr>
            <p:cNvPr id="3" name="2 Rectángulo redondeado"/>
            <p:cNvSpPr/>
            <p:nvPr/>
          </p:nvSpPr>
          <p:spPr>
            <a:xfrm>
              <a:off x="8292230" y="1628384"/>
              <a:ext cx="3356975" cy="1816274"/>
            </a:xfrm>
            <a:prstGeom prst="roundRect">
              <a:avLst/>
            </a:prstGeom>
            <a:effectLst>
              <a:glow rad="63500">
                <a:srgbClr val="FFC000">
                  <a:alpha val="40000"/>
                </a:srgb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Las localizaciones más frecuentes van a ser las zonas de apoyo, que coinciden con prominencias o máximo relieve óseo, dentro de ellas se encuentran:</a:t>
              </a:r>
              <a:endParaRPr lang="es-CO" dirty="0"/>
            </a:p>
          </p:txBody>
        </p:sp>
        <p:cxnSp>
          <p:nvCxnSpPr>
            <p:cNvPr id="5" name="Conector recto 4"/>
            <p:cNvCxnSpPr>
              <a:stCxn id="3" idx="2"/>
            </p:cNvCxnSpPr>
            <p:nvPr/>
          </p:nvCxnSpPr>
          <p:spPr>
            <a:xfrm>
              <a:off x="9970718" y="3444658"/>
              <a:ext cx="4555" cy="7348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/>
            <p:nvPr/>
          </p:nvCxnSpPr>
          <p:spPr>
            <a:xfrm flipH="1">
              <a:off x="7229288" y="4179485"/>
              <a:ext cx="27414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58" y="4761954"/>
            <a:ext cx="1992938" cy="1992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0141528" y="6639476"/>
            <a:ext cx="187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Fuente:pt.dreamstime.com</a:t>
            </a:r>
            <a:endParaRPr lang="es-CO" sz="900" dirty="0"/>
          </a:p>
        </p:txBody>
      </p:sp>
      <p:cxnSp>
        <p:nvCxnSpPr>
          <p:cNvPr id="12" name="Conector recto 11"/>
          <p:cNvCxnSpPr>
            <a:stCxn id="2" idx="3"/>
          </p:cNvCxnSpPr>
          <p:nvPr/>
        </p:nvCxnSpPr>
        <p:spPr>
          <a:xfrm>
            <a:off x="7741085" y="1503123"/>
            <a:ext cx="1735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9462655" y="1503123"/>
            <a:ext cx="0" cy="607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9839144" y="4830848"/>
            <a:ext cx="706326" cy="714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800" dirty="0" smtClean="0"/>
              <a:t>Cambio</a:t>
            </a:r>
            <a:r>
              <a:rPr lang="es-MX" sz="700" dirty="0" smtClean="0"/>
              <a:t> postural </a:t>
            </a:r>
            <a:r>
              <a:rPr lang="es-MX" sz="1100" dirty="0" smtClean="0"/>
              <a:t>c/2hr</a:t>
            </a:r>
            <a:endParaRPr lang="es-CO" sz="1100" dirty="0"/>
          </a:p>
        </p:txBody>
      </p:sp>
      <p:grpSp>
        <p:nvGrpSpPr>
          <p:cNvPr id="51" name="Grupo 50"/>
          <p:cNvGrpSpPr/>
          <p:nvPr/>
        </p:nvGrpSpPr>
        <p:grpSpPr>
          <a:xfrm>
            <a:off x="2281889" y="2446294"/>
            <a:ext cx="4895240" cy="3920444"/>
            <a:chOff x="1791222" y="2338190"/>
            <a:chExt cx="4895240" cy="392044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528" y="2338190"/>
              <a:ext cx="4267572" cy="3851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12 Rectángulo"/>
            <p:cNvSpPr/>
            <p:nvPr/>
          </p:nvSpPr>
          <p:spPr>
            <a:xfrm>
              <a:off x="1791222" y="3306871"/>
              <a:ext cx="1077239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Talones</a:t>
              </a:r>
              <a:endParaRPr lang="es-CO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848939" y="3256761"/>
              <a:ext cx="701457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Sacro</a:t>
              </a:r>
              <a:endParaRPr lang="es-CO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774097" y="2398734"/>
              <a:ext cx="901238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Omoplato</a:t>
              </a:r>
              <a:endParaRPr lang="es-CO" sz="16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061151" y="3306870"/>
              <a:ext cx="563035" cy="137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625229" y="3394548"/>
              <a:ext cx="674320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Cabeza</a:t>
              </a:r>
              <a:endParaRPr lang="es-CO" sz="1600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4550396" y="3323567"/>
              <a:ext cx="674320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Codos</a:t>
              </a:r>
              <a:endParaRPr lang="es-CO" sz="1600" dirty="0"/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 flipV="1">
              <a:off x="5342668" y="2630466"/>
              <a:ext cx="0" cy="48851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>
            <a:xfrm>
              <a:off x="2329841" y="2398734"/>
              <a:ext cx="1390389" cy="2317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>
                  <a:solidFill>
                    <a:srgbClr val="FF0000"/>
                  </a:solidFill>
                </a:rPr>
                <a:t>DECÚBITO DORSAL</a:t>
              </a:r>
              <a:endParaRPr lang="es-CO" sz="1200" dirty="0">
                <a:solidFill>
                  <a:srgbClr val="FF0000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354894" y="3728581"/>
              <a:ext cx="1390389" cy="2317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>
                  <a:solidFill>
                    <a:srgbClr val="FF0000"/>
                  </a:solidFill>
                </a:rPr>
                <a:t>DECÚBITO LATERAL</a:t>
              </a:r>
              <a:endParaRPr lang="es-CO" sz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2354893" y="5070954"/>
              <a:ext cx="1390389" cy="2317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>
                  <a:solidFill>
                    <a:srgbClr val="FF0000"/>
                  </a:solidFill>
                </a:rPr>
                <a:t>DECÚBITO PRONO</a:t>
              </a:r>
              <a:endParaRPr lang="es-CO" sz="1200" dirty="0">
                <a:solidFill>
                  <a:srgbClr val="FF0000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169816" y="4676371"/>
              <a:ext cx="805115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Maléolo</a:t>
              </a:r>
              <a:endParaRPr lang="es-CO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050088" y="4624166"/>
              <a:ext cx="945715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Cóndilos</a:t>
              </a:r>
              <a:endParaRPr lang="es-CO" dirty="0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4022536" y="4624166"/>
              <a:ext cx="945715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Trocánter</a:t>
              </a:r>
              <a:endParaRPr lang="es-CO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4939905" y="4745264"/>
              <a:ext cx="805525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Costillas</a:t>
              </a:r>
              <a:endParaRPr lang="es-CO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5624186" y="4041697"/>
              <a:ext cx="597458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Oreja</a:t>
              </a:r>
              <a:endParaRPr lang="es-CO" dirty="0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5768270" y="4693060"/>
              <a:ext cx="918192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Acromion</a:t>
              </a:r>
              <a:endParaRPr lang="es-CO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3766159" y="5772398"/>
              <a:ext cx="918575" cy="4173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Genitales (Hombres)</a:t>
              </a:r>
              <a:endParaRPr lang="es-CO" sz="1600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2974931" y="5772398"/>
              <a:ext cx="745299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Rodillas</a:t>
              </a:r>
              <a:endParaRPr lang="es-CO" dirty="0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176529" y="5772398"/>
              <a:ext cx="717431" cy="1377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Dedos</a:t>
              </a:r>
              <a:endParaRPr lang="es-CO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4756760" y="5841291"/>
              <a:ext cx="918575" cy="4173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Mamas</a:t>
              </a:r>
              <a:br>
                <a:rPr lang="es-CO" sz="1200" dirty="0" smtClean="0"/>
              </a:br>
              <a:r>
                <a:rPr lang="es-CO" sz="1200" dirty="0" smtClean="0"/>
                <a:t>(Mujeres)</a:t>
              </a:r>
              <a:endParaRPr lang="es-CO" sz="1600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5713574" y="5782813"/>
              <a:ext cx="918192" cy="1377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Acromion</a:t>
              </a:r>
              <a:endParaRPr lang="es-CO" dirty="0"/>
            </a:p>
          </p:txBody>
        </p:sp>
        <p:sp>
          <p:nvSpPr>
            <p:cNvPr id="31" name="38 Rectángulo"/>
            <p:cNvSpPr/>
            <p:nvPr/>
          </p:nvSpPr>
          <p:spPr>
            <a:xfrm>
              <a:off x="5431086" y="5207976"/>
              <a:ext cx="737898" cy="1455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Mejilla</a:t>
              </a:r>
              <a:endParaRPr lang="es-CO" dirty="0"/>
            </a:p>
          </p:txBody>
        </p:sp>
        <p:cxnSp>
          <p:nvCxnSpPr>
            <p:cNvPr id="41" name="Conector recto de flecha 40"/>
            <p:cNvCxnSpPr/>
            <p:nvPr/>
          </p:nvCxnSpPr>
          <p:spPr>
            <a:xfrm flipV="1">
              <a:off x="5768270" y="4179485"/>
              <a:ext cx="0" cy="44468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/>
            <p:nvPr/>
          </p:nvCxnSpPr>
          <p:spPr>
            <a:xfrm flipV="1">
              <a:off x="5800035" y="5353481"/>
              <a:ext cx="0" cy="40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" name="Grupo 4095"/>
          <p:cNvGrpSpPr/>
          <p:nvPr/>
        </p:nvGrpSpPr>
        <p:grpSpPr>
          <a:xfrm>
            <a:off x="189737" y="2506838"/>
            <a:ext cx="1753500" cy="3673497"/>
            <a:chOff x="145666" y="2316858"/>
            <a:chExt cx="1753500" cy="3673497"/>
          </a:xfrm>
        </p:grpSpPr>
        <p:sp>
          <p:nvSpPr>
            <p:cNvPr id="50" name="Rectángulo 49"/>
            <p:cNvSpPr/>
            <p:nvPr/>
          </p:nvSpPr>
          <p:spPr>
            <a:xfrm>
              <a:off x="205606" y="2316858"/>
              <a:ext cx="1638822" cy="131729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Zonas cubiertas del cuerpo por medias de compresión o ropa ajustada.</a:t>
              </a:r>
              <a:endParaRPr lang="es-CO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145666" y="4578349"/>
              <a:ext cx="1753500" cy="14120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Zonas que ejercen la presión, fricción y fuerza de cizallamiento.</a:t>
              </a:r>
              <a:endParaRPr lang="es-CO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289839" y="3933823"/>
              <a:ext cx="1470355" cy="3350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rgbClr val="FF0000"/>
                  </a:solidFill>
                </a:rPr>
                <a:t>IMPORTANTE</a:t>
              </a:r>
              <a:endParaRPr lang="es-CO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Conector recto de flecha 54"/>
            <p:cNvCxnSpPr>
              <a:endCxn id="50" idx="2"/>
            </p:cNvCxnSpPr>
            <p:nvPr/>
          </p:nvCxnSpPr>
          <p:spPr>
            <a:xfrm flipV="1">
              <a:off x="1025016" y="3634154"/>
              <a:ext cx="1" cy="299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>
              <a:stCxn id="52" idx="2"/>
              <a:endCxn id="53" idx="0"/>
            </p:cNvCxnSpPr>
            <p:nvPr/>
          </p:nvCxnSpPr>
          <p:spPr>
            <a:xfrm flipH="1">
              <a:off x="1022416" y="4268861"/>
              <a:ext cx="2601" cy="3094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44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68" y="507885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1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475056" y="-7287"/>
            <a:ext cx="675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LESIONES ASOCIADAS AL CUIDADO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 rot="16200000">
            <a:off x="-869878" y="3327273"/>
            <a:ext cx="3323952" cy="634083"/>
          </a:xfrm>
          <a:prstGeom prst="round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REPRESENTAN</a:t>
            </a:r>
            <a:endParaRPr lang="es-CO" sz="3200" dirty="0"/>
          </a:p>
        </p:txBody>
      </p:sp>
      <p:sp>
        <p:nvSpPr>
          <p:cNvPr id="3" name="Elipse 2"/>
          <p:cNvSpPr/>
          <p:nvPr/>
        </p:nvSpPr>
        <p:spPr>
          <a:xfrm>
            <a:off x="1954446" y="782488"/>
            <a:ext cx="2064329" cy="1828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FALLAS en la Seguridad del Paciente</a:t>
            </a:r>
            <a:endParaRPr lang="es-CO" sz="2000" dirty="0"/>
          </a:p>
        </p:txBody>
      </p:sp>
      <p:sp>
        <p:nvSpPr>
          <p:cNvPr id="5" name="Elipse 4"/>
          <p:cNvSpPr/>
          <p:nvPr/>
        </p:nvSpPr>
        <p:spPr>
          <a:xfrm>
            <a:off x="1954445" y="2798618"/>
            <a:ext cx="2064329" cy="18288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Costos Económicos</a:t>
            </a:r>
            <a:endParaRPr lang="es-CO" sz="2000" dirty="0"/>
          </a:p>
        </p:txBody>
      </p:sp>
      <p:sp>
        <p:nvSpPr>
          <p:cNvPr id="7" name="Elipse 6"/>
          <p:cNvSpPr/>
          <p:nvPr/>
        </p:nvSpPr>
        <p:spPr>
          <a:xfrm>
            <a:off x="1830709" y="4814748"/>
            <a:ext cx="2188065" cy="195407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Costos Emocionales como:</a:t>
            </a:r>
            <a:endParaRPr lang="es-CO" sz="20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4433452" y="3713018"/>
            <a:ext cx="1995055" cy="47105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DOLOR</a:t>
            </a:r>
            <a:endParaRPr lang="es-CO" dirty="0"/>
          </a:p>
        </p:txBody>
      </p:sp>
      <p:sp>
        <p:nvSpPr>
          <p:cNvPr id="8" name="Rectángulo redondeado 7"/>
          <p:cNvSpPr/>
          <p:nvPr/>
        </p:nvSpPr>
        <p:spPr>
          <a:xfrm>
            <a:off x="4433452" y="4391891"/>
            <a:ext cx="1995055" cy="47105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SUFRIMIENTO</a:t>
            </a:r>
            <a:endParaRPr lang="es-CO" dirty="0"/>
          </a:p>
        </p:txBody>
      </p:sp>
      <p:sp>
        <p:nvSpPr>
          <p:cNvPr id="9" name="Rectángulo redondeado 8"/>
          <p:cNvSpPr/>
          <p:nvPr/>
        </p:nvSpPr>
        <p:spPr>
          <a:xfrm>
            <a:off x="4433452" y="5064424"/>
            <a:ext cx="1995055" cy="54032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PÉRDIDA DE AUTOESTIMA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433453" y="5806231"/>
            <a:ext cx="1995055" cy="96259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DISMINUCIÓN </a:t>
            </a:r>
            <a:br>
              <a:rPr lang="es-MX" dirty="0" smtClean="0"/>
            </a:br>
            <a:r>
              <a:rPr lang="es-MX" dirty="0" smtClean="0"/>
              <a:t>DE LA CALIDAD</a:t>
            </a:r>
            <a:br>
              <a:rPr lang="es-MX" dirty="0" smtClean="0"/>
            </a:br>
            <a:r>
              <a:rPr lang="es-MX" dirty="0" smtClean="0"/>
              <a:t> DE VIDA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7" idx="6"/>
            <a:endCxn id="8" idx="1"/>
          </p:cNvCxnSpPr>
          <p:nvPr/>
        </p:nvCxnSpPr>
        <p:spPr>
          <a:xfrm flipV="1">
            <a:off x="4018774" y="4627418"/>
            <a:ext cx="414678" cy="1164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7" idx="6"/>
            <a:endCxn id="4" idx="1"/>
          </p:cNvCxnSpPr>
          <p:nvPr/>
        </p:nvCxnSpPr>
        <p:spPr>
          <a:xfrm flipV="1">
            <a:off x="4018774" y="3948545"/>
            <a:ext cx="414678" cy="184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7" idx="6"/>
            <a:endCxn id="9" idx="1"/>
          </p:cNvCxnSpPr>
          <p:nvPr/>
        </p:nvCxnSpPr>
        <p:spPr>
          <a:xfrm flipV="1">
            <a:off x="4018774" y="5334588"/>
            <a:ext cx="414678" cy="45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7" idx="6"/>
            <a:endCxn id="10" idx="1"/>
          </p:cNvCxnSpPr>
          <p:nvPr/>
        </p:nvCxnSpPr>
        <p:spPr>
          <a:xfrm>
            <a:off x="4018774" y="5791787"/>
            <a:ext cx="414679" cy="49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2" idx="2"/>
            <a:endCxn id="3" idx="2"/>
          </p:cNvCxnSpPr>
          <p:nvPr/>
        </p:nvCxnSpPr>
        <p:spPr>
          <a:xfrm flipV="1">
            <a:off x="1109140" y="1696888"/>
            <a:ext cx="845306" cy="1947427"/>
          </a:xfrm>
          <a:prstGeom prst="straightConnector1">
            <a:avLst/>
          </a:prstGeom>
          <a:ln>
            <a:solidFill>
              <a:srgbClr val="0DD1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2" idx="2"/>
            <a:endCxn id="5" idx="2"/>
          </p:cNvCxnSpPr>
          <p:nvPr/>
        </p:nvCxnSpPr>
        <p:spPr>
          <a:xfrm>
            <a:off x="1109140" y="3644315"/>
            <a:ext cx="845305" cy="68703"/>
          </a:xfrm>
          <a:prstGeom prst="straightConnector1">
            <a:avLst/>
          </a:prstGeom>
          <a:ln>
            <a:solidFill>
              <a:srgbClr val="0DD1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" idx="2"/>
            <a:endCxn id="7" idx="2"/>
          </p:cNvCxnSpPr>
          <p:nvPr/>
        </p:nvCxnSpPr>
        <p:spPr>
          <a:xfrm>
            <a:off x="1109140" y="3644315"/>
            <a:ext cx="721569" cy="2147472"/>
          </a:xfrm>
          <a:prstGeom prst="straightConnector1">
            <a:avLst/>
          </a:prstGeom>
          <a:ln>
            <a:solidFill>
              <a:srgbClr val="0DD1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dondear rectángulo de esquina diagonal 26"/>
          <p:cNvSpPr/>
          <p:nvPr/>
        </p:nvSpPr>
        <p:spPr>
          <a:xfrm>
            <a:off x="6234545" y="1188701"/>
            <a:ext cx="2673928" cy="117763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¡ FACTORES DE RIESGO </a:t>
            </a:r>
            <a:r>
              <a:rPr lang="es-MX" dirty="0"/>
              <a:t>!</a:t>
            </a:r>
            <a:endParaRPr lang="es-MX" dirty="0" smtClean="0"/>
          </a:p>
        </p:txBody>
      </p:sp>
      <p:sp>
        <p:nvSpPr>
          <p:cNvPr id="28" name="Forma libre 27"/>
          <p:cNvSpPr/>
          <p:nvPr/>
        </p:nvSpPr>
        <p:spPr>
          <a:xfrm>
            <a:off x="3852172" y="1373884"/>
            <a:ext cx="2355273" cy="1438883"/>
          </a:xfrm>
          <a:custGeom>
            <a:avLst/>
            <a:gdLst>
              <a:gd name="connsiteX0" fmla="*/ 0 w 2355273"/>
              <a:gd name="connsiteY0" fmla="*/ 1313183 h 1438883"/>
              <a:gd name="connsiteX1" fmla="*/ 1537855 w 2355273"/>
              <a:gd name="connsiteY1" fmla="*/ 1340892 h 1438883"/>
              <a:gd name="connsiteX2" fmla="*/ 969818 w 2355273"/>
              <a:gd name="connsiteY2" fmla="*/ 232528 h 1438883"/>
              <a:gd name="connsiteX3" fmla="*/ 1579418 w 2355273"/>
              <a:gd name="connsiteY3" fmla="*/ 24710 h 1438883"/>
              <a:gd name="connsiteX4" fmla="*/ 1939637 w 2355273"/>
              <a:gd name="connsiteY4" fmla="*/ 606601 h 1438883"/>
              <a:gd name="connsiteX5" fmla="*/ 2355273 w 2355273"/>
              <a:gd name="connsiteY5" fmla="*/ 329510 h 1438883"/>
              <a:gd name="connsiteX6" fmla="*/ 2355273 w 2355273"/>
              <a:gd name="connsiteY6" fmla="*/ 329510 h 14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5273" h="1438883">
                <a:moveTo>
                  <a:pt x="0" y="1313183"/>
                </a:moveTo>
                <a:cubicBezTo>
                  <a:pt x="688109" y="1417092"/>
                  <a:pt x="1376219" y="1521001"/>
                  <a:pt x="1537855" y="1340892"/>
                </a:cubicBezTo>
                <a:cubicBezTo>
                  <a:pt x="1699491" y="1160783"/>
                  <a:pt x="962891" y="451892"/>
                  <a:pt x="969818" y="232528"/>
                </a:cubicBezTo>
                <a:cubicBezTo>
                  <a:pt x="976745" y="13164"/>
                  <a:pt x="1417781" y="-37636"/>
                  <a:pt x="1579418" y="24710"/>
                </a:cubicBezTo>
                <a:cubicBezTo>
                  <a:pt x="1741055" y="87056"/>
                  <a:pt x="1810328" y="555801"/>
                  <a:pt x="1939637" y="606601"/>
                </a:cubicBezTo>
                <a:cubicBezTo>
                  <a:pt x="2068946" y="657401"/>
                  <a:pt x="2355273" y="329510"/>
                  <a:pt x="2355273" y="329510"/>
                </a:cubicBezTo>
                <a:lnTo>
                  <a:pt x="2355273" y="32951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0" name="Conector recto 29"/>
          <p:cNvCxnSpPr>
            <a:stCxn id="28" idx="5"/>
          </p:cNvCxnSpPr>
          <p:nvPr/>
        </p:nvCxnSpPr>
        <p:spPr>
          <a:xfrm flipH="1">
            <a:off x="6012873" y="1703394"/>
            <a:ext cx="194572" cy="221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28" idx="5"/>
          </p:cNvCxnSpPr>
          <p:nvPr/>
        </p:nvCxnSpPr>
        <p:spPr>
          <a:xfrm flipH="1">
            <a:off x="6179127" y="1703394"/>
            <a:ext cx="28318" cy="2207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10037619" y="2798618"/>
            <a:ext cx="1953490" cy="665018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INTRÍNSECOS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7336591" y="2812767"/>
            <a:ext cx="1953490" cy="665018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EXTRÍNSECOS</a:t>
            </a:r>
            <a:endParaRPr lang="es-CO" dirty="0"/>
          </a:p>
        </p:txBody>
      </p:sp>
      <p:cxnSp>
        <p:nvCxnSpPr>
          <p:cNvPr id="39" name="Conector recto 38"/>
          <p:cNvCxnSpPr>
            <a:stCxn id="27" idx="0"/>
          </p:cNvCxnSpPr>
          <p:nvPr/>
        </p:nvCxnSpPr>
        <p:spPr>
          <a:xfrm flipV="1">
            <a:off x="8908473" y="1777519"/>
            <a:ext cx="2105891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endCxn id="36" idx="0"/>
          </p:cNvCxnSpPr>
          <p:nvPr/>
        </p:nvCxnSpPr>
        <p:spPr>
          <a:xfrm>
            <a:off x="11014364" y="1784594"/>
            <a:ext cx="0" cy="1014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endCxn id="37" idx="0"/>
          </p:cNvCxnSpPr>
          <p:nvPr/>
        </p:nvCxnSpPr>
        <p:spPr>
          <a:xfrm>
            <a:off x="8313336" y="2366338"/>
            <a:ext cx="0" cy="4464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37" idx="2"/>
          </p:cNvCxnSpPr>
          <p:nvPr/>
        </p:nvCxnSpPr>
        <p:spPr>
          <a:xfrm>
            <a:off x="8313336" y="3477785"/>
            <a:ext cx="0" cy="470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36" idx="2"/>
          </p:cNvCxnSpPr>
          <p:nvPr/>
        </p:nvCxnSpPr>
        <p:spPr>
          <a:xfrm>
            <a:off x="11014364" y="3463636"/>
            <a:ext cx="0" cy="48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10778836" y="4066601"/>
            <a:ext cx="1108364" cy="1510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ESTADO DE SALUD DEL PACIENTE</a:t>
            </a:r>
            <a:endParaRPr lang="es-CO" dirty="0"/>
          </a:p>
        </p:txBody>
      </p:sp>
      <p:sp>
        <p:nvSpPr>
          <p:cNvPr id="55" name="Rectángulo 54"/>
          <p:cNvSpPr/>
          <p:nvPr/>
        </p:nvSpPr>
        <p:spPr>
          <a:xfrm>
            <a:off x="7135870" y="4066601"/>
            <a:ext cx="1607127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ENTORNO Y CONTROLADO POR EL PACIENTE, CUIDADOR O </a:t>
            </a:r>
            <a:r>
              <a:rPr lang="es-MX" b="1" dirty="0" smtClean="0"/>
              <a:t>PROFESIONAL DE ENFERMERÍA</a:t>
            </a:r>
            <a:endParaRPr lang="es-CO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320" y="4184072"/>
            <a:ext cx="2029516" cy="164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uadroTexto 11"/>
          <p:cNvSpPr txBox="1"/>
          <p:nvPr/>
        </p:nvSpPr>
        <p:spPr>
          <a:xfrm>
            <a:off x="9075507" y="5745861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Fuente: </a:t>
            </a:r>
            <a:r>
              <a:rPr lang="es-CO" sz="900" dirty="0">
                <a:hlinkClick r:id="rId5"/>
              </a:rPr>
              <a:t>(18) Pinterest</a:t>
            </a:r>
            <a:endParaRPr lang="es-CO" sz="900" dirty="0"/>
          </a:p>
        </p:txBody>
      </p:sp>
      <p:pic>
        <p:nvPicPr>
          <p:cNvPr id="33" name="3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58" y="5516148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6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675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ESCALA PARA LA PREDICCIÓN DE ÚLCERAS POR PRESIÓN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32966" y="1465432"/>
            <a:ext cx="2812473" cy="59574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smtClean="0"/>
              <a:t>BRADEN</a:t>
            </a:r>
            <a:endParaRPr lang="es-CO" sz="3200" dirty="0"/>
          </a:p>
        </p:txBody>
      </p:sp>
      <p:sp>
        <p:nvSpPr>
          <p:cNvPr id="3" name="Rectángulo 2"/>
          <p:cNvSpPr/>
          <p:nvPr/>
        </p:nvSpPr>
        <p:spPr>
          <a:xfrm>
            <a:off x="268869" y="2784763"/>
            <a:ext cx="2092036" cy="223058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CLASIFICACIÓN</a:t>
            </a:r>
            <a:r>
              <a:rPr lang="es-MX" sz="3200" dirty="0" smtClean="0"/>
              <a:t> DEL RIESGO</a:t>
            </a:r>
            <a:endParaRPr lang="es-CO" sz="3200" dirty="0"/>
          </a:p>
        </p:txBody>
      </p:sp>
      <p:cxnSp>
        <p:nvCxnSpPr>
          <p:cNvPr id="10" name="Conector recto 9"/>
          <p:cNvCxnSpPr>
            <a:stCxn id="3" idx="2"/>
          </p:cNvCxnSpPr>
          <p:nvPr/>
        </p:nvCxnSpPr>
        <p:spPr>
          <a:xfrm>
            <a:off x="1314887" y="5015345"/>
            <a:ext cx="0" cy="568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3088916" y="2581274"/>
            <a:ext cx="8515350" cy="3829050"/>
            <a:chOff x="3088916" y="2581274"/>
            <a:chExt cx="8515350" cy="38290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916" y="2581274"/>
              <a:ext cx="8515350" cy="382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Estrella de 5 puntas 12"/>
            <p:cNvSpPr/>
            <p:nvPr/>
          </p:nvSpPr>
          <p:spPr>
            <a:xfrm>
              <a:off x="5223164" y="5015345"/>
              <a:ext cx="166254" cy="152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Estrella de 5 puntas 14"/>
            <p:cNvSpPr/>
            <p:nvPr/>
          </p:nvSpPr>
          <p:spPr>
            <a:xfrm>
              <a:off x="5237018" y="5299363"/>
              <a:ext cx="166254" cy="152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Estrella de 5 puntas 17"/>
            <p:cNvSpPr/>
            <p:nvPr/>
          </p:nvSpPr>
          <p:spPr>
            <a:xfrm>
              <a:off x="5237018" y="5493110"/>
              <a:ext cx="166254" cy="152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Estrella de 5 puntas 18"/>
            <p:cNvSpPr/>
            <p:nvPr/>
          </p:nvSpPr>
          <p:spPr>
            <a:xfrm>
              <a:off x="5223164" y="5778643"/>
              <a:ext cx="166254" cy="152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Estrella de 5 puntas 19"/>
            <p:cNvSpPr/>
            <p:nvPr/>
          </p:nvSpPr>
          <p:spPr>
            <a:xfrm>
              <a:off x="5223164" y="6044910"/>
              <a:ext cx="166254" cy="152400"/>
            </a:xfrm>
            <a:prstGeom prst="star5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cxnSp>
        <p:nvCxnSpPr>
          <p:cNvPr id="22" name="Conector recto de flecha 21"/>
          <p:cNvCxnSpPr/>
          <p:nvPr/>
        </p:nvCxnSpPr>
        <p:spPr>
          <a:xfrm>
            <a:off x="1314887" y="5583382"/>
            <a:ext cx="35480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>
            <a:off x="7471281" y="1094162"/>
            <a:ext cx="2978727" cy="1124283"/>
            <a:chOff x="7609827" y="733944"/>
            <a:chExt cx="2978727" cy="1124283"/>
          </a:xfrm>
        </p:grpSpPr>
        <p:sp>
          <p:nvSpPr>
            <p:cNvPr id="23" name="Rectángulo 22"/>
            <p:cNvSpPr/>
            <p:nvPr/>
          </p:nvSpPr>
          <p:spPr>
            <a:xfrm>
              <a:off x="7609827" y="733944"/>
              <a:ext cx="2978727" cy="1124283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SEMÁFORO EN EL KÁRDEX </a:t>
              </a:r>
            </a:p>
            <a:p>
              <a:pPr algn="ctr"/>
              <a:endParaRPr lang="es-CO" dirty="0"/>
            </a:p>
          </p:txBody>
        </p:sp>
        <p:sp>
          <p:nvSpPr>
            <p:cNvPr id="24" name="Elipse 23"/>
            <p:cNvSpPr/>
            <p:nvPr/>
          </p:nvSpPr>
          <p:spPr>
            <a:xfrm>
              <a:off x="8526072" y="1377875"/>
              <a:ext cx="290946" cy="304800"/>
            </a:xfrm>
            <a:prstGeom prst="ellipse">
              <a:avLst/>
            </a:prstGeom>
            <a:solidFill>
              <a:srgbClr val="0DD132"/>
            </a:solidFill>
            <a:ln>
              <a:solidFill>
                <a:srgbClr val="0DD1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Elipse 25"/>
            <p:cNvSpPr/>
            <p:nvPr/>
          </p:nvSpPr>
          <p:spPr>
            <a:xfrm>
              <a:off x="9309628" y="1377875"/>
              <a:ext cx="290946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Elipse 26"/>
            <p:cNvSpPr/>
            <p:nvPr/>
          </p:nvSpPr>
          <p:spPr>
            <a:xfrm>
              <a:off x="10093184" y="1377875"/>
              <a:ext cx="290946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Elipse 29"/>
            <p:cNvSpPr/>
            <p:nvPr/>
          </p:nvSpPr>
          <p:spPr>
            <a:xfrm>
              <a:off x="7873252" y="1377875"/>
              <a:ext cx="290946" cy="3048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1" name="20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1540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6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68869" y="195335"/>
            <a:ext cx="706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CLASIFICACIÓN</a:t>
            </a:r>
            <a:r>
              <a:rPr kumimoji="0" lang="es-CO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 DEL RIESGO</a:t>
            </a:r>
            <a:endParaRPr lang="es-CO" sz="32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5A2A153-D018-4D51-B2E9-13D8862D3790}"/>
              </a:ext>
            </a:extLst>
          </p:cNvPr>
          <p:cNvSpPr txBox="1"/>
          <p:nvPr/>
        </p:nvSpPr>
        <p:spPr>
          <a:xfrm>
            <a:off x="2596433" y="1091914"/>
            <a:ext cx="706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SE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</a:rPr>
              <a:t>MAFO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rPr>
              <a:t>RIZA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CIÓN</a:t>
            </a:r>
            <a:endParaRPr lang="es-CO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245" y="1951388"/>
            <a:ext cx="1431348" cy="249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072" y="1988493"/>
            <a:ext cx="16002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0693" y="1988493"/>
            <a:ext cx="158115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9423871" y="4572116"/>
            <a:ext cx="1981200" cy="591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RIESGO ELEVADO &lt; 12 PJNTOS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82644" y="4618258"/>
            <a:ext cx="2385056" cy="6741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RIESGO MODERADO 13-14 PUNTOS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67798" y="4682778"/>
            <a:ext cx="1898073" cy="6741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AF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RIESGO BAJO 15-16 PUNTOS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8545" y="4522777"/>
            <a:ext cx="2457888" cy="9941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MANILLA BLANCA </a:t>
            </a:r>
            <a:r>
              <a:rPr lang="es-MX" sz="2000" b="1" dirty="0" smtClean="0">
                <a:solidFill>
                  <a:schemeClr val="tx1"/>
                </a:solidFill>
              </a:rPr>
              <a:t>(Programa Piel Sana) </a:t>
            </a:r>
            <a:br>
              <a:rPr lang="es-MX" sz="2000" b="1" dirty="0" smtClean="0">
                <a:solidFill>
                  <a:schemeClr val="tx1"/>
                </a:solidFill>
              </a:rPr>
            </a:br>
            <a:r>
              <a:rPr lang="es-MX" sz="2000" dirty="0" smtClean="0">
                <a:solidFill>
                  <a:schemeClr val="tx1"/>
                </a:solidFill>
              </a:rPr>
              <a:t>&lt; 13pts</a:t>
            </a: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Ver las imágenes de or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732" y="2272466"/>
            <a:ext cx="2479712" cy="165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https://lh5.googleusercontent.com/CfJUsmL7GLt8gO5JjSVhGvje-TydAo-tBiHtG_BctKj9tgNBGUuGgBmNEOL4I-tMWXX_okUeTd3pzeSa83zGkIuuoyNiRbM-Dwz-rFGdxOHg6fo555nLmeau6aAAYBrXcQdENLPU7BDNRQL27-ClQQ=nw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22" y="5303303"/>
            <a:ext cx="1415441" cy="135914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2075</Words>
  <Application>Microsoft Office PowerPoint</Application>
  <PresentationFormat>Personalizado</PresentationFormat>
  <Paragraphs>292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lyly garzon</dc:creator>
  <cp:lastModifiedBy>Luffi</cp:lastModifiedBy>
  <cp:revision>136</cp:revision>
  <dcterms:created xsi:type="dcterms:W3CDTF">2022-06-27T23:14:01Z</dcterms:created>
  <dcterms:modified xsi:type="dcterms:W3CDTF">2022-10-11T17:16:21Z</dcterms:modified>
</cp:coreProperties>
</file>