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86" r:id="rId5"/>
    <p:sldId id="289" r:id="rId6"/>
    <p:sldId id="288" r:id="rId7"/>
    <p:sldId id="294" r:id="rId8"/>
    <p:sldId id="290" r:id="rId9"/>
    <p:sldId id="291" r:id="rId10"/>
    <p:sldId id="295" r:id="rId11"/>
    <p:sldId id="296" r:id="rId12"/>
    <p:sldId id="292" r:id="rId13"/>
    <p:sldId id="297" r:id="rId14"/>
    <p:sldId id="259"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D132"/>
    <a:srgbClr val="33AF53"/>
    <a:srgbClr val="FFFFCC"/>
    <a:srgbClr val="008000"/>
    <a:srgbClr val="9EFB99"/>
    <a:srgbClr val="00FF99"/>
    <a:srgbClr val="FFFF66"/>
    <a:srgbClr val="FFFF99"/>
    <a:srgbClr val="CCFF66"/>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5915" autoAdjust="0"/>
  </p:normalViewPr>
  <p:slideViewPr>
    <p:cSldViewPr snapToGrid="0">
      <p:cViewPr varScale="1">
        <p:scale>
          <a:sx n="69" d="100"/>
          <a:sy n="69" d="100"/>
        </p:scale>
        <p:origin x="768"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99B88-DB9D-4A0E-B875-1F298B4E1C5C}" type="datetimeFigureOut">
              <a:rPr lang="es-CO" smtClean="0"/>
              <a:t>1/11/2022</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AFA6C2-EF63-40A6-8FEE-181E9C780E7A}" type="slidenum">
              <a:rPr lang="es-CO" smtClean="0"/>
              <a:t>‹Nº›</a:t>
            </a:fld>
            <a:endParaRPr lang="es-CO"/>
          </a:p>
        </p:txBody>
      </p:sp>
    </p:spTree>
    <p:extLst>
      <p:ext uri="{BB962C8B-B14F-4D97-AF65-F5344CB8AC3E}">
        <p14:creationId xmlns:p14="http://schemas.microsoft.com/office/powerpoint/2010/main" val="137079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3AFA6C2-EF63-40A6-8FEE-181E9C780E7A}" type="slidenum">
              <a:rPr lang="es-CO" smtClean="0"/>
              <a:t>3</a:t>
            </a:fld>
            <a:endParaRPr lang="es-CO"/>
          </a:p>
        </p:txBody>
      </p:sp>
    </p:spTree>
    <p:extLst>
      <p:ext uri="{BB962C8B-B14F-4D97-AF65-F5344CB8AC3E}">
        <p14:creationId xmlns:p14="http://schemas.microsoft.com/office/powerpoint/2010/main" val="51828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3AFA6C2-EF63-40A6-8FEE-181E9C780E7A}" type="slidenum">
              <a:rPr lang="es-CO" smtClean="0"/>
              <a:t>5</a:t>
            </a:fld>
            <a:endParaRPr lang="es-CO"/>
          </a:p>
        </p:txBody>
      </p:sp>
    </p:spTree>
    <p:extLst>
      <p:ext uri="{BB962C8B-B14F-4D97-AF65-F5344CB8AC3E}">
        <p14:creationId xmlns:p14="http://schemas.microsoft.com/office/powerpoint/2010/main" val="85940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Propósito:  lineamientos</a:t>
            </a:r>
            <a:r>
              <a:rPr lang="es-CO" baseline="0" dirty="0" smtClean="0"/>
              <a:t> nacionales : guías de buenas prácticas de seguridad del paciente</a:t>
            </a:r>
            <a:endParaRPr lang="es-CO" dirty="0"/>
          </a:p>
        </p:txBody>
      </p:sp>
      <p:sp>
        <p:nvSpPr>
          <p:cNvPr id="4" name="3 Marcador de número de diapositiva"/>
          <p:cNvSpPr>
            <a:spLocks noGrp="1"/>
          </p:cNvSpPr>
          <p:nvPr>
            <p:ph type="sldNum" sz="quarter" idx="10"/>
          </p:nvPr>
        </p:nvSpPr>
        <p:spPr/>
        <p:txBody>
          <a:bodyPr/>
          <a:lstStyle/>
          <a:p>
            <a:fld id="{83AFA6C2-EF63-40A6-8FEE-181E9C780E7A}" type="slidenum">
              <a:rPr lang="es-CO" smtClean="0"/>
              <a:t>6</a:t>
            </a:fld>
            <a:endParaRPr lang="es-CO"/>
          </a:p>
        </p:txBody>
      </p:sp>
    </p:spTree>
    <p:extLst>
      <p:ext uri="{BB962C8B-B14F-4D97-AF65-F5344CB8AC3E}">
        <p14:creationId xmlns:p14="http://schemas.microsoft.com/office/powerpoint/2010/main" val="137769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Propósito:  lineamientos</a:t>
            </a:r>
            <a:r>
              <a:rPr lang="es-CO" baseline="0" dirty="0" smtClean="0"/>
              <a:t> nacionales : guías de buenas prácticas de seguridad del paciente</a:t>
            </a:r>
            <a:endParaRPr lang="es-CO" dirty="0"/>
          </a:p>
        </p:txBody>
      </p:sp>
      <p:sp>
        <p:nvSpPr>
          <p:cNvPr id="4" name="3 Marcador de número de diapositiva"/>
          <p:cNvSpPr>
            <a:spLocks noGrp="1"/>
          </p:cNvSpPr>
          <p:nvPr>
            <p:ph type="sldNum" sz="quarter" idx="10"/>
          </p:nvPr>
        </p:nvSpPr>
        <p:spPr/>
        <p:txBody>
          <a:bodyPr/>
          <a:lstStyle/>
          <a:p>
            <a:fld id="{83AFA6C2-EF63-40A6-8FEE-181E9C780E7A}" type="slidenum">
              <a:rPr lang="es-CO" smtClean="0"/>
              <a:t>7</a:t>
            </a:fld>
            <a:endParaRPr lang="es-CO"/>
          </a:p>
        </p:txBody>
      </p:sp>
    </p:spTree>
    <p:extLst>
      <p:ext uri="{BB962C8B-B14F-4D97-AF65-F5344CB8AC3E}">
        <p14:creationId xmlns:p14="http://schemas.microsoft.com/office/powerpoint/2010/main" val="3877713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Están dentro del </a:t>
            </a:r>
            <a:r>
              <a:rPr lang="es-CO" dirty="0" err="1" smtClean="0"/>
              <a:t>cómite</a:t>
            </a:r>
            <a:r>
              <a:rPr lang="es-CO" dirty="0" smtClean="0"/>
              <a:t> de seg del </a:t>
            </a:r>
            <a:r>
              <a:rPr lang="es-CO" dirty="0" err="1" smtClean="0"/>
              <a:t>pte</a:t>
            </a:r>
            <a:r>
              <a:rPr lang="es-CO" dirty="0" smtClean="0"/>
              <a:t/>
            </a:r>
            <a:br>
              <a:rPr lang="es-CO" dirty="0" smtClean="0"/>
            </a:br>
            <a:r>
              <a:rPr lang="es-CO" dirty="0" smtClean="0"/>
              <a:t>cada uno una función específica</a:t>
            </a:r>
            <a:br>
              <a:rPr lang="es-CO" dirty="0" smtClean="0"/>
            </a:br>
            <a:r>
              <a:rPr lang="es-CO" dirty="0" smtClean="0"/>
              <a:t>1. Mto desde la formulación, dispensa, </a:t>
            </a:r>
            <a:r>
              <a:rPr lang="es-CO" dirty="0" err="1" smtClean="0"/>
              <a:t>admon</a:t>
            </a:r>
            <a:r>
              <a:rPr lang="es-CO" dirty="0" smtClean="0"/>
              <a:t> y efectos adversos – </a:t>
            </a:r>
            <a:br>
              <a:rPr lang="es-CO" dirty="0" smtClean="0"/>
            </a:br>
            <a:r>
              <a:rPr lang="es-CO" dirty="0" smtClean="0"/>
              <a:t>2. Dispositivos </a:t>
            </a:r>
            <a:r>
              <a:rPr lang="es-CO" dirty="0" err="1" smtClean="0"/>
              <a:t>eq</a:t>
            </a:r>
            <a:r>
              <a:rPr lang="es-CO" baseline="0" dirty="0" smtClean="0"/>
              <a:t> biomédicos</a:t>
            </a:r>
            <a:br>
              <a:rPr lang="es-CO" baseline="0" dirty="0" smtClean="0"/>
            </a:br>
            <a:r>
              <a:rPr lang="es-CO" baseline="0" dirty="0" smtClean="0"/>
              <a:t>3. (</a:t>
            </a:r>
            <a:r>
              <a:rPr lang="es-CO" baseline="0" dirty="0" err="1" smtClean="0"/>
              <a:t>vigilacia</a:t>
            </a:r>
            <a:r>
              <a:rPr lang="es-CO" baseline="0" dirty="0" smtClean="0"/>
              <a:t> a los reactivos, situaciones derivadas de </a:t>
            </a:r>
            <a:r>
              <a:rPr lang="es-CO" baseline="0" dirty="0" err="1" smtClean="0"/>
              <a:t>lab</a:t>
            </a:r>
            <a:r>
              <a:rPr lang="es-CO" baseline="0" dirty="0" smtClean="0"/>
              <a:t> que no van con la clínicas hacer reporte </a:t>
            </a:r>
            <a:r>
              <a:rPr lang="es-CO" baseline="0" dirty="0" err="1" smtClean="0"/>
              <a:t>invima</a:t>
            </a:r>
            <a:r>
              <a:rPr lang="es-CO" baseline="0" dirty="0" smtClean="0"/>
              <a:t> 4.(Derivado de reacciones en trasfusiones de sangre y derivados) acciones </a:t>
            </a:r>
            <a:r>
              <a:rPr lang="es-CO" baseline="0" dirty="0" err="1" smtClean="0"/>
              <a:t>lab</a:t>
            </a:r>
            <a:r>
              <a:rPr lang="es-CO" baseline="0" dirty="0" smtClean="0"/>
              <a:t> </a:t>
            </a:r>
            <a:r>
              <a:rPr lang="es-CO" baseline="0" dirty="0" err="1" smtClean="0"/>
              <a:t>clinico</a:t>
            </a:r>
            <a:r>
              <a:rPr lang="es-CO" baseline="0" dirty="0" smtClean="0"/>
              <a:t> </a:t>
            </a:r>
            <a:br>
              <a:rPr lang="es-CO" baseline="0" dirty="0" smtClean="0"/>
            </a:br>
            <a:r>
              <a:rPr lang="es-CO" baseline="0" dirty="0" smtClean="0"/>
              <a:t>5. </a:t>
            </a:r>
            <a:r>
              <a:rPr lang="es-CO" baseline="0" dirty="0" err="1" smtClean="0"/>
              <a:t>estrategías</a:t>
            </a:r>
            <a:r>
              <a:rPr lang="es-CO" baseline="0" dirty="0" smtClean="0"/>
              <a:t> que tengan que ver con la prevención y control de infecciones </a:t>
            </a:r>
            <a:br>
              <a:rPr lang="es-CO" baseline="0" dirty="0" smtClean="0"/>
            </a:br>
            <a:endParaRPr lang="es-CO" dirty="0"/>
          </a:p>
        </p:txBody>
      </p:sp>
      <p:sp>
        <p:nvSpPr>
          <p:cNvPr id="4" name="3 Marcador de número de diapositiva"/>
          <p:cNvSpPr>
            <a:spLocks noGrp="1"/>
          </p:cNvSpPr>
          <p:nvPr>
            <p:ph type="sldNum" sz="quarter" idx="10"/>
          </p:nvPr>
        </p:nvSpPr>
        <p:spPr/>
        <p:txBody>
          <a:bodyPr/>
          <a:lstStyle/>
          <a:p>
            <a:fld id="{83AFA6C2-EF63-40A6-8FEE-181E9C780E7A}" type="slidenum">
              <a:rPr lang="es-CO" smtClean="0"/>
              <a:t>8</a:t>
            </a:fld>
            <a:endParaRPr lang="es-CO"/>
          </a:p>
        </p:txBody>
      </p:sp>
    </p:spTree>
    <p:extLst>
      <p:ext uri="{BB962C8B-B14F-4D97-AF65-F5344CB8AC3E}">
        <p14:creationId xmlns:p14="http://schemas.microsoft.com/office/powerpoint/2010/main" val="664113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3AFA6C2-EF63-40A6-8FEE-181E9C780E7A}" type="slidenum">
              <a:rPr lang="es-CO" smtClean="0"/>
              <a:t>9</a:t>
            </a:fld>
            <a:endParaRPr lang="es-CO"/>
          </a:p>
        </p:txBody>
      </p:sp>
    </p:spTree>
    <p:extLst>
      <p:ext uri="{BB962C8B-B14F-4D97-AF65-F5344CB8AC3E}">
        <p14:creationId xmlns:p14="http://schemas.microsoft.com/office/powerpoint/2010/main" val="114295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3AFA6C2-EF63-40A6-8FEE-181E9C780E7A}" type="slidenum">
              <a:rPr lang="es-CO" smtClean="0"/>
              <a:t>10</a:t>
            </a:fld>
            <a:endParaRPr lang="es-CO"/>
          </a:p>
        </p:txBody>
      </p:sp>
    </p:spTree>
    <p:extLst>
      <p:ext uri="{BB962C8B-B14F-4D97-AF65-F5344CB8AC3E}">
        <p14:creationId xmlns:p14="http://schemas.microsoft.com/office/powerpoint/2010/main" val="372425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3AFA6C2-EF63-40A6-8FEE-181E9C780E7A}" type="slidenum">
              <a:rPr lang="es-CO" smtClean="0"/>
              <a:t>11</a:t>
            </a:fld>
            <a:endParaRPr lang="es-CO"/>
          </a:p>
        </p:txBody>
      </p:sp>
    </p:spTree>
    <p:extLst>
      <p:ext uri="{BB962C8B-B14F-4D97-AF65-F5344CB8AC3E}">
        <p14:creationId xmlns:p14="http://schemas.microsoft.com/office/powerpoint/2010/main" val="392095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A46215-317B-47BF-A2D7-529EFEC8124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80129FE-7F23-4369-A8E1-A6D9B5492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D944FDF-B07A-49D0-AD73-F34FF7995325}"/>
              </a:ext>
            </a:extLst>
          </p:cNvPr>
          <p:cNvSpPr>
            <a:spLocks noGrp="1"/>
          </p:cNvSpPr>
          <p:nvPr>
            <p:ph type="dt" sz="half" idx="10"/>
          </p:nvPr>
        </p:nvSpPr>
        <p:spPr/>
        <p:txBody>
          <a:bodyPr/>
          <a:lstStyle/>
          <a:p>
            <a:fld id="{A8C52666-869E-4BD9-BB1A-862717929C77}" type="datetimeFigureOut">
              <a:rPr lang="es-CO" smtClean="0"/>
              <a:t>1/11/2022</a:t>
            </a:fld>
            <a:endParaRPr lang="es-CO"/>
          </a:p>
        </p:txBody>
      </p:sp>
      <p:sp>
        <p:nvSpPr>
          <p:cNvPr id="5" name="Marcador de pie de página 4">
            <a:extLst>
              <a:ext uri="{FF2B5EF4-FFF2-40B4-BE49-F238E27FC236}">
                <a16:creationId xmlns:a16="http://schemas.microsoft.com/office/drawing/2014/main" id="{09F8CBB0-12B1-4982-A196-314ADEA1B85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13ED21-9772-4448-8E13-1DEBBDE64C91}"/>
              </a:ext>
            </a:extLst>
          </p:cNvPr>
          <p:cNvSpPr>
            <a:spLocks noGrp="1"/>
          </p:cNvSpPr>
          <p:nvPr>
            <p:ph type="sldNum" sz="quarter" idx="12"/>
          </p:nvPr>
        </p:nvSpPr>
        <p:spPr/>
        <p:txBody>
          <a:bodyPr/>
          <a:lstStyle/>
          <a:p>
            <a:fld id="{95505D4B-7FCD-4FD3-AED9-BE7D1F81272C}" type="slidenum">
              <a:rPr lang="es-CO" smtClean="0"/>
              <a:t>‹Nº›</a:t>
            </a:fld>
            <a:endParaRPr lang="es-CO"/>
          </a:p>
        </p:txBody>
      </p:sp>
    </p:spTree>
    <p:extLst>
      <p:ext uri="{BB962C8B-B14F-4D97-AF65-F5344CB8AC3E}">
        <p14:creationId xmlns:p14="http://schemas.microsoft.com/office/powerpoint/2010/main" val="225895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1B71A-DEBC-42E5-9C5B-B25C4B8C061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B3C407-774D-4C50-A928-95FCA2792FC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AC66258-B15D-404C-BC11-25404F4F11DF}"/>
              </a:ext>
            </a:extLst>
          </p:cNvPr>
          <p:cNvSpPr>
            <a:spLocks noGrp="1"/>
          </p:cNvSpPr>
          <p:nvPr>
            <p:ph type="dt" sz="half" idx="10"/>
          </p:nvPr>
        </p:nvSpPr>
        <p:spPr/>
        <p:txBody>
          <a:bodyPr/>
          <a:lstStyle/>
          <a:p>
            <a:fld id="{A8C52666-869E-4BD9-BB1A-862717929C77}" type="datetimeFigureOut">
              <a:rPr lang="es-CO" smtClean="0"/>
              <a:t>1/11/2022</a:t>
            </a:fld>
            <a:endParaRPr lang="es-CO"/>
          </a:p>
        </p:txBody>
      </p:sp>
      <p:sp>
        <p:nvSpPr>
          <p:cNvPr id="5" name="Marcador de pie de página 4">
            <a:extLst>
              <a:ext uri="{FF2B5EF4-FFF2-40B4-BE49-F238E27FC236}">
                <a16:creationId xmlns:a16="http://schemas.microsoft.com/office/drawing/2014/main" id="{95C1F41A-7B9F-4D9B-9C2B-D556D9E44A4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8AD74C1-F8D2-42C2-8241-68DF9ADE8280}"/>
              </a:ext>
            </a:extLst>
          </p:cNvPr>
          <p:cNvSpPr>
            <a:spLocks noGrp="1"/>
          </p:cNvSpPr>
          <p:nvPr>
            <p:ph type="sldNum" sz="quarter" idx="12"/>
          </p:nvPr>
        </p:nvSpPr>
        <p:spPr/>
        <p:txBody>
          <a:bodyPr/>
          <a:lstStyle/>
          <a:p>
            <a:fld id="{95505D4B-7FCD-4FD3-AED9-BE7D1F81272C}" type="slidenum">
              <a:rPr lang="es-CO" smtClean="0"/>
              <a:t>‹Nº›</a:t>
            </a:fld>
            <a:endParaRPr lang="es-CO"/>
          </a:p>
        </p:txBody>
      </p:sp>
    </p:spTree>
    <p:extLst>
      <p:ext uri="{BB962C8B-B14F-4D97-AF65-F5344CB8AC3E}">
        <p14:creationId xmlns:p14="http://schemas.microsoft.com/office/powerpoint/2010/main" val="391783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9C64B99-2ACC-4F56-8A9B-AC525460881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1A65B76-976A-4886-8654-39B098A5171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5043DEA-1148-412A-BEE8-920A5DC93D9A}"/>
              </a:ext>
            </a:extLst>
          </p:cNvPr>
          <p:cNvSpPr>
            <a:spLocks noGrp="1"/>
          </p:cNvSpPr>
          <p:nvPr>
            <p:ph type="dt" sz="half" idx="10"/>
          </p:nvPr>
        </p:nvSpPr>
        <p:spPr/>
        <p:txBody>
          <a:bodyPr/>
          <a:lstStyle/>
          <a:p>
            <a:fld id="{A8C52666-869E-4BD9-BB1A-862717929C77}" type="datetimeFigureOut">
              <a:rPr lang="es-CO" smtClean="0"/>
              <a:t>1/11/2022</a:t>
            </a:fld>
            <a:endParaRPr lang="es-CO"/>
          </a:p>
        </p:txBody>
      </p:sp>
      <p:sp>
        <p:nvSpPr>
          <p:cNvPr id="5" name="Marcador de pie de página 4">
            <a:extLst>
              <a:ext uri="{FF2B5EF4-FFF2-40B4-BE49-F238E27FC236}">
                <a16:creationId xmlns:a16="http://schemas.microsoft.com/office/drawing/2014/main" id="{27B67751-435B-46B3-8C3F-A9B22A84779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E61F592-9878-4E24-AD1E-E822870B9D4B}"/>
              </a:ext>
            </a:extLst>
          </p:cNvPr>
          <p:cNvSpPr>
            <a:spLocks noGrp="1"/>
          </p:cNvSpPr>
          <p:nvPr>
            <p:ph type="sldNum" sz="quarter" idx="12"/>
          </p:nvPr>
        </p:nvSpPr>
        <p:spPr/>
        <p:txBody>
          <a:bodyPr/>
          <a:lstStyle/>
          <a:p>
            <a:fld id="{95505D4B-7FCD-4FD3-AED9-BE7D1F81272C}" type="slidenum">
              <a:rPr lang="es-CO" smtClean="0"/>
              <a:t>‹Nº›</a:t>
            </a:fld>
            <a:endParaRPr lang="es-CO"/>
          </a:p>
        </p:txBody>
      </p:sp>
    </p:spTree>
    <p:extLst>
      <p:ext uri="{BB962C8B-B14F-4D97-AF65-F5344CB8AC3E}">
        <p14:creationId xmlns:p14="http://schemas.microsoft.com/office/powerpoint/2010/main" val="346771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1BAAF-2AD8-4FDE-BEEC-86DDB029777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5F3F7C4-2204-42B7-BC32-3387CCDF21D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2DAF7CE-1BE2-4068-84EE-41F273EDF0BE}"/>
              </a:ext>
            </a:extLst>
          </p:cNvPr>
          <p:cNvSpPr>
            <a:spLocks noGrp="1"/>
          </p:cNvSpPr>
          <p:nvPr>
            <p:ph type="dt" sz="half" idx="10"/>
          </p:nvPr>
        </p:nvSpPr>
        <p:spPr/>
        <p:txBody>
          <a:bodyPr/>
          <a:lstStyle/>
          <a:p>
            <a:fld id="{A8C52666-869E-4BD9-BB1A-862717929C77}" type="datetimeFigureOut">
              <a:rPr lang="es-CO" smtClean="0"/>
              <a:t>1/11/2022</a:t>
            </a:fld>
            <a:endParaRPr lang="es-CO"/>
          </a:p>
        </p:txBody>
      </p:sp>
      <p:sp>
        <p:nvSpPr>
          <p:cNvPr id="5" name="Marcador de pie de página 4">
            <a:extLst>
              <a:ext uri="{FF2B5EF4-FFF2-40B4-BE49-F238E27FC236}">
                <a16:creationId xmlns:a16="http://schemas.microsoft.com/office/drawing/2014/main" id="{DB1C69C0-6B40-42BF-9764-9358FB9E59D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7347FF9-DC40-4F71-855E-4776A117CC81}"/>
              </a:ext>
            </a:extLst>
          </p:cNvPr>
          <p:cNvSpPr>
            <a:spLocks noGrp="1"/>
          </p:cNvSpPr>
          <p:nvPr>
            <p:ph type="sldNum" sz="quarter" idx="12"/>
          </p:nvPr>
        </p:nvSpPr>
        <p:spPr/>
        <p:txBody>
          <a:bodyPr/>
          <a:lstStyle/>
          <a:p>
            <a:fld id="{95505D4B-7FCD-4FD3-AED9-BE7D1F81272C}" type="slidenum">
              <a:rPr lang="es-CO" smtClean="0"/>
              <a:t>‹Nº›</a:t>
            </a:fld>
            <a:endParaRPr lang="es-CO"/>
          </a:p>
        </p:txBody>
      </p:sp>
    </p:spTree>
    <p:extLst>
      <p:ext uri="{BB962C8B-B14F-4D97-AF65-F5344CB8AC3E}">
        <p14:creationId xmlns:p14="http://schemas.microsoft.com/office/powerpoint/2010/main" val="349520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AC063A-8347-4F15-B9D3-9224A027DD2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E540C2D-19B5-49DA-B00F-DF10FAA9DD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1566FB7-8EA6-4D39-A262-5B773632A504}"/>
              </a:ext>
            </a:extLst>
          </p:cNvPr>
          <p:cNvSpPr>
            <a:spLocks noGrp="1"/>
          </p:cNvSpPr>
          <p:nvPr>
            <p:ph type="dt" sz="half" idx="10"/>
          </p:nvPr>
        </p:nvSpPr>
        <p:spPr/>
        <p:txBody>
          <a:bodyPr/>
          <a:lstStyle/>
          <a:p>
            <a:fld id="{A8C52666-869E-4BD9-BB1A-862717929C77}" type="datetimeFigureOut">
              <a:rPr lang="es-CO" smtClean="0"/>
              <a:t>1/11/2022</a:t>
            </a:fld>
            <a:endParaRPr lang="es-CO"/>
          </a:p>
        </p:txBody>
      </p:sp>
      <p:sp>
        <p:nvSpPr>
          <p:cNvPr id="5" name="Marcador de pie de página 4">
            <a:extLst>
              <a:ext uri="{FF2B5EF4-FFF2-40B4-BE49-F238E27FC236}">
                <a16:creationId xmlns:a16="http://schemas.microsoft.com/office/drawing/2014/main" id="{2AAA15B6-787B-44AE-8001-C786AE9BDA1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28DA99A-FC99-44E4-8230-93287F1EEDBE}"/>
              </a:ext>
            </a:extLst>
          </p:cNvPr>
          <p:cNvSpPr>
            <a:spLocks noGrp="1"/>
          </p:cNvSpPr>
          <p:nvPr>
            <p:ph type="sldNum" sz="quarter" idx="12"/>
          </p:nvPr>
        </p:nvSpPr>
        <p:spPr/>
        <p:txBody>
          <a:bodyPr/>
          <a:lstStyle/>
          <a:p>
            <a:fld id="{95505D4B-7FCD-4FD3-AED9-BE7D1F81272C}" type="slidenum">
              <a:rPr lang="es-CO" smtClean="0"/>
              <a:t>‹Nº›</a:t>
            </a:fld>
            <a:endParaRPr lang="es-CO"/>
          </a:p>
        </p:txBody>
      </p:sp>
    </p:spTree>
    <p:extLst>
      <p:ext uri="{BB962C8B-B14F-4D97-AF65-F5344CB8AC3E}">
        <p14:creationId xmlns:p14="http://schemas.microsoft.com/office/powerpoint/2010/main" val="306520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C04E6-3049-4B71-BF22-D22027D1971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1F5F28-FCF0-475A-81D0-2D41194FD8F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807080E-41BA-4ECA-995D-5DFC2397347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0A33B8A-3A3E-47A5-8EA2-AFCD991E7F44}"/>
              </a:ext>
            </a:extLst>
          </p:cNvPr>
          <p:cNvSpPr>
            <a:spLocks noGrp="1"/>
          </p:cNvSpPr>
          <p:nvPr>
            <p:ph type="dt" sz="half" idx="10"/>
          </p:nvPr>
        </p:nvSpPr>
        <p:spPr/>
        <p:txBody>
          <a:bodyPr/>
          <a:lstStyle/>
          <a:p>
            <a:fld id="{A8C52666-869E-4BD9-BB1A-862717929C77}" type="datetimeFigureOut">
              <a:rPr lang="es-CO" smtClean="0"/>
              <a:t>1/11/2022</a:t>
            </a:fld>
            <a:endParaRPr lang="es-CO"/>
          </a:p>
        </p:txBody>
      </p:sp>
      <p:sp>
        <p:nvSpPr>
          <p:cNvPr id="6" name="Marcador de pie de página 5">
            <a:extLst>
              <a:ext uri="{FF2B5EF4-FFF2-40B4-BE49-F238E27FC236}">
                <a16:creationId xmlns:a16="http://schemas.microsoft.com/office/drawing/2014/main" id="{48E7B65A-D2E9-47C7-8AA9-6F6DCB24433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3957A38-8A1D-495F-9A91-608D78C91BA4}"/>
              </a:ext>
            </a:extLst>
          </p:cNvPr>
          <p:cNvSpPr>
            <a:spLocks noGrp="1"/>
          </p:cNvSpPr>
          <p:nvPr>
            <p:ph type="sldNum" sz="quarter" idx="12"/>
          </p:nvPr>
        </p:nvSpPr>
        <p:spPr/>
        <p:txBody>
          <a:bodyPr/>
          <a:lstStyle/>
          <a:p>
            <a:fld id="{95505D4B-7FCD-4FD3-AED9-BE7D1F81272C}" type="slidenum">
              <a:rPr lang="es-CO" smtClean="0"/>
              <a:t>‹Nº›</a:t>
            </a:fld>
            <a:endParaRPr lang="es-CO"/>
          </a:p>
        </p:txBody>
      </p:sp>
    </p:spTree>
    <p:extLst>
      <p:ext uri="{BB962C8B-B14F-4D97-AF65-F5344CB8AC3E}">
        <p14:creationId xmlns:p14="http://schemas.microsoft.com/office/powerpoint/2010/main" val="154274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C5ED01-F5CE-464B-A94B-45E4007F247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4B4BA88-4E4A-4FD0-847F-F25DBA276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96D4070-244C-4003-8B74-A332BBC47FC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650865C1-42E2-4F20-89E4-A7F1941F9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C3752DF-321B-4590-82F5-3771C152C29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83FE0288-F32D-42A1-87AF-77BCFB6C373D}"/>
              </a:ext>
            </a:extLst>
          </p:cNvPr>
          <p:cNvSpPr>
            <a:spLocks noGrp="1"/>
          </p:cNvSpPr>
          <p:nvPr>
            <p:ph type="dt" sz="half" idx="10"/>
          </p:nvPr>
        </p:nvSpPr>
        <p:spPr/>
        <p:txBody>
          <a:bodyPr/>
          <a:lstStyle/>
          <a:p>
            <a:fld id="{A8C52666-869E-4BD9-BB1A-862717929C77}" type="datetimeFigureOut">
              <a:rPr lang="es-CO" smtClean="0"/>
              <a:t>1/11/2022</a:t>
            </a:fld>
            <a:endParaRPr lang="es-CO"/>
          </a:p>
        </p:txBody>
      </p:sp>
      <p:sp>
        <p:nvSpPr>
          <p:cNvPr id="8" name="Marcador de pie de página 7">
            <a:extLst>
              <a:ext uri="{FF2B5EF4-FFF2-40B4-BE49-F238E27FC236}">
                <a16:creationId xmlns:a16="http://schemas.microsoft.com/office/drawing/2014/main" id="{F0D1C0F7-8DDB-4B29-95A4-27E2AF19CE5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2C94DD4-1525-45A4-94F3-D40A37470A0D}"/>
              </a:ext>
            </a:extLst>
          </p:cNvPr>
          <p:cNvSpPr>
            <a:spLocks noGrp="1"/>
          </p:cNvSpPr>
          <p:nvPr>
            <p:ph type="sldNum" sz="quarter" idx="12"/>
          </p:nvPr>
        </p:nvSpPr>
        <p:spPr/>
        <p:txBody>
          <a:bodyPr/>
          <a:lstStyle/>
          <a:p>
            <a:fld id="{95505D4B-7FCD-4FD3-AED9-BE7D1F81272C}" type="slidenum">
              <a:rPr lang="es-CO" smtClean="0"/>
              <a:t>‹Nº›</a:t>
            </a:fld>
            <a:endParaRPr lang="es-CO"/>
          </a:p>
        </p:txBody>
      </p:sp>
    </p:spTree>
    <p:extLst>
      <p:ext uri="{BB962C8B-B14F-4D97-AF65-F5344CB8AC3E}">
        <p14:creationId xmlns:p14="http://schemas.microsoft.com/office/powerpoint/2010/main" val="228391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732BD-F058-484E-B605-B647C529CA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1345154-7724-40AB-8080-795F43457104}"/>
              </a:ext>
            </a:extLst>
          </p:cNvPr>
          <p:cNvSpPr>
            <a:spLocks noGrp="1"/>
          </p:cNvSpPr>
          <p:nvPr>
            <p:ph type="dt" sz="half" idx="10"/>
          </p:nvPr>
        </p:nvSpPr>
        <p:spPr/>
        <p:txBody>
          <a:bodyPr/>
          <a:lstStyle/>
          <a:p>
            <a:fld id="{A8C52666-869E-4BD9-BB1A-862717929C77}" type="datetimeFigureOut">
              <a:rPr lang="es-CO" smtClean="0"/>
              <a:t>1/11/2022</a:t>
            </a:fld>
            <a:endParaRPr lang="es-CO"/>
          </a:p>
        </p:txBody>
      </p:sp>
      <p:sp>
        <p:nvSpPr>
          <p:cNvPr id="4" name="Marcador de pie de página 3">
            <a:extLst>
              <a:ext uri="{FF2B5EF4-FFF2-40B4-BE49-F238E27FC236}">
                <a16:creationId xmlns:a16="http://schemas.microsoft.com/office/drawing/2014/main" id="{BBCAE152-C13C-40F3-BD54-2E440981887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8B89893-5ACD-45F7-91FC-42041B501CCA}"/>
              </a:ext>
            </a:extLst>
          </p:cNvPr>
          <p:cNvSpPr>
            <a:spLocks noGrp="1"/>
          </p:cNvSpPr>
          <p:nvPr>
            <p:ph type="sldNum" sz="quarter" idx="12"/>
          </p:nvPr>
        </p:nvSpPr>
        <p:spPr/>
        <p:txBody>
          <a:bodyPr/>
          <a:lstStyle/>
          <a:p>
            <a:fld id="{95505D4B-7FCD-4FD3-AED9-BE7D1F81272C}" type="slidenum">
              <a:rPr lang="es-CO" smtClean="0"/>
              <a:t>‹Nº›</a:t>
            </a:fld>
            <a:endParaRPr lang="es-CO"/>
          </a:p>
        </p:txBody>
      </p:sp>
    </p:spTree>
    <p:extLst>
      <p:ext uri="{BB962C8B-B14F-4D97-AF65-F5344CB8AC3E}">
        <p14:creationId xmlns:p14="http://schemas.microsoft.com/office/powerpoint/2010/main" val="195975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E1D587-CE70-4650-9D6D-0E22BDBA520C}"/>
              </a:ext>
            </a:extLst>
          </p:cNvPr>
          <p:cNvSpPr>
            <a:spLocks noGrp="1"/>
          </p:cNvSpPr>
          <p:nvPr>
            <p:ph type="dt" sz="half" idx="10"/>
          </p:nvPr>
        </p:nvSpPr>
        <p:spPr/>
        <p:txBody>
          <a:bodyPr/>
          <a:lstStyle/>
          <a:p>
            <a:fld id="{A8C52666-869E-4BD9-BB1A-862717929C77}" type="datetimeFigureOut">
              <a:rPr lang="es-CO" smtClean="0"/>
              <a:t>1/11/2022</a:t>
            </a:fld>
            <a:endParaRPr lang="es-CO"/>
          </a:p>
        </p:txBody>
      </p:sp>
      <p:sp>
        <p:nvSpPr>
          <p:cNvPr id="3" name="Marcador de pie de página 2">
            <a:extLst>
              <a:ext uri="{FF2B5EF4-FFF2-40B4-BE49-F238E27FC236}">
                <a16:creationId xmlns:a16="http://schemas.microsoft.com/office/drawing/2014/main" id="{7185200A-AA36-4408-A387-B78B8E93D2E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70C4BA3-0019-4A7C-B3BB-EB76B8089AFC}"/>
              </a:ext>
            </a:extLst>
          </p:cNvPr>
          <p:cNvSpPr>
            <a:spLocks noGrp="1"/>
          </p:cNvSpPr>
          <p:nvPr>
            <p:ph type="sldNum" sz="quarter" idx="12"/>
          </p:nvPr>
        </p:nvSpPr>
        <p:spPr/>
        <p:txBody>
          <a:bodyPr/>
          <a:lstStyle/>
          <a:p>
            <a:fld id="{95505D4B-7FCD-4FD3-AED9-BE7D1F81272C}" type="slidenum">
              <a:rPr lang="es-CO" smtClean="0"/>
              <a:t>‹Nº›</a:t>
            </a:fld>
            <a:endParaRPr lang="es-CO"/>
          </a:p>
        </p:txBody>
      </p:sp>
    </p:spTree>
    <p:extLst>
      <p:ext uri="{BB962C8B-B14F-4D97-AF65-F5344CB8AC3E}">
        <p14:creationId xmlns:p14="http://schemas.microsoft.com/office/powerpoint/2010/main" val="3200199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17E92B-A402-4756-B0C5-39DA4CF7C61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146147B-3D56-462E-B47D-7D3644F42B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DB7CE39-9307-4109-A635-8FDC3E223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0CA0A7-D177-4958-8179-DB8D1937D74B}"/>
              </a:ext>
            </a:extLst>
          </p:cNvPr>
          <p:cNvSpPr>
            <a:spLocks noGrp="1"/>
          </p:cNvSpPr>
          <p:nvPr>
            <p:ph type="dt" sz="half" idx="10"/>
          </p:nvPr>
        </p:nvSpPr>
        <p:spPr/>
        <p:txBody>
          <a:bodyPr/>
          <a:lstStyle/>
          <a:p>
            <a:fld id="{A8C52666-869E-4BD9-BB1A-862717929C77}" type="datetimeFigureOut">
              <a:rPr lang="es-CO" smtClean="0"/>
              <a:t>1/11/2022</a:t>
            </a:fld>
            <a:endParaRPr lang="es-CO"/>
          </a:p>
        </p:txBody>
      </p:sp>
      <p:sp>
        <p:nvSpPr>
          <p:cNvPr id="6" name="Marcador de pie de página 5">
            <a:extLst>
              <a:ext uri="{FF2B5EF4-FFF2-40B4-BE49-F238E27FC236}">
                <a16:creationId xmlns:a16="http://schemas.microsoft.com/office/drawing/2014/main" id="{B5613CBF-B676-4408-A075-311B3C7CFAD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CF2B093-5366-4A9E-8BA4-77A6919FBC07}"/>
              </a:ext>
            </a:extLst>
          </p:cNvPr>
          <p:cNvSpPr>
            <a:spLocks noGrp="1"/>
          </p:cNvSpPr>
          <p:nvPr>
            <p:ph type="sldNum" sz="quarter" idx="12"/>
          </p:nvPr>
        </p:nvSpPr>
        <p:spPr/>
        <p:txBody>
          <a:bodyPr/>
          <a:lstStyle/>
          <a:p>
            <a:fld id="{95505D4B-7FCD-4FD3-AED9-BE7D1F81272C}" type="slidenum">
              <a:rPr lang="es-CO" smtClean="0"/>
              <a:t>‹Nº›</a:t>
            </a:fld>
            <a:endParaRPr lang="es-CO"/>
          </a:p>
        </p:txBody>
      </p:sp>
    </p:spTree>
    <p:extLst>
      <p:ext uri="{BB962C8B-B14F-4D97-AF65-F5344CB8AC3E}">
        <p14:creationId xmlns:p14="http://schemas.microsoft.com/office/powerpoint/2010/main" val="248646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7BE7F-904F-4B6A-9595-D72A7398FF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5ABD753-CA12-4CCE-B002-3D00DE91A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6826844-899E-444E-B083-CC89D69E8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591E0F-2B8F-4F22-95FC-5BBE75644F56}"/>
              </a:ext>
            </a:extLst>
          </p:cNvPr>
          <p:cNvSpPr>
            <a:spLocks noGrp="1"/>
          </p:cNvSpPr>
          <p:nvPr>
            <p:ph type="dt" sz="half" idx="10"/>
          </p:nvPr>
        </p:nvSpPr>
        <p:spPr/>
        <p:txBody>
          <a:bodyPr/>
          <a:lstStyle/>
          <a:p>
            <a:fld id="{A8C52666-869E-4BD9-BB1A-862717929C77}" type="datetimeFigureOut">
              <a:rPr lang="es-CO" smtClean="0"/>
              <a:t>1/11/2022</a:t>
            </a:fld>
            <a:endParaRPr lang="es-CO"/>
          </a:p>
        </p:txBody>
      </p:sp>
      <p:sp>
        <p:nvSpPr>
          <p:cNvPr id="6" name="Marcador de pie de página 5">
            <a:extLst>
              <a:ext uri="{FF2B5EF4-FFF2-40B4-BE49-F238E27FC236}">
                <a16:creationId xmlns:a16="http://schemas.microsoft.com/office/drawing/2014/main" id="{B459ADA0-7755-40A2-B8C4-D97B2603723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ACFC631-475F-484F-8449-C8F2399354FA}"/>
              </a:ext>
            </a:extLst>
          </p:cNvPr>
          <p:cNvSpPr>
            <a:spLocks noGrp="1"/>
          </p:cNvSpPr>
          <p:nvPr>
            <p:ph type="sldNum" sz="quarter" idx="12"/>
          </p:nvPr>
        </p:nvSpPr>
        <p:spPr/>
        <p:txBody>
          <a:bodyPr/>
          <a:lstStyle/>
          <a:p>
            <a:fld id="{95505D4B-7FCD-4FD3-AED9-BE7D1F81272C}" type="slidenum">
              <a:rPr lang="es-CO" smtClean="0"/>
              <a:t>‹Nº›</a:t>
            </a:fld>
            <a:endParaRPr lang="es-CO"/>
          </a:p>
        </p:txBody>
      </p:sp>
    </p:spTree>
    <p:extLst>
      <p:ext uri="{BB962C8B-B14F-4D97-AF65-F5344CB8AC3E}">
        <p14:creationId xmlns:p14="http://schemas.microsoft.com/office/powerpoint/2010/main" val="2340486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450745E-FB26-4CA0-A8D5-BF4FA1A657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6B4494D-DAD6-4076-86E4-A26D639F6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4BE6A12-42F7-4A71-84B3-8441A93D04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52666-869E-4BD9-BB1A-862717929C77}" type="datetimeFigureOut">
              <a:rPr lang="es-CO" smtClean="0"/>
              <a:t>1/11/2022</a:t>
            </a:fld>
            <a:endParaRPr lang="es-CO"/>
          </a:p>
        </p:txBody>
      </p:sp>
      <p:sp>
        <p:nvSpPr>
          <p:cNvPr id="5" name="Marcador de pie de página 4">
            <a:extLst>
              <a:ext uri="{FF2B5EF4-FFF2-40B4-BE49-F238E27FC236}">
                <a16:creationId xmlns:a16="http://schemas.microsoft.com/office/drawing/2014/main" id="{E805DD77-BDE9-40DA-B510-B8A7094A6F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A9382AAA-74E5-46FB-866C-A3B6B0A602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5D4B-7FCD-4FD3-AED9-BE7D1F81272C}" type="slidenum">
              <a:rPr lang="es-CO" smtClean="0"/>
              <a:t>‹Nº›</a:t>
            </a:fld>
            <a:endParaRPr lang="es-CO"/>
          </a:p>
        </p:txBody>
      </p:sp>
    </p:spTree>
    <p:extLst>
      <p:ext uri="{BB962C8B-B14F-4D97-AF65-F5344CB8AC3E}">
        <p14:creationId xmlns:p14="http://schemas.microsoft.com/office/powerpoint/2010/main" val="4029626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29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85A2A153-D018-4D51-B2E9-13D8862D3790}"/>
              </a:ext>
            </a:extLst>
          </p:cNvPr>
          <p:cNvSpPr txBox="1"/>
          <p:nvPr/>
        </p:nvSpPr>
        <p:spPr>
          <a:xfrm>
            <a:off x="268869" y="195335"/>
            <a:ext cx="675423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800" b="1" dirty="0" smtClean="0">
                <a:solidFill>
                  <a:srgbClr val="00B050"/>
                </a:solidFill>
                <a:latin typeface="Arial Narrow" panose="020B0606020202030204" pitchFamily="34" charset="0"/>
              </a:rPr>
              <a:t>HIGIENE DE MANOS- PROTOCOLO INSTITUCIONAL</a:t>
            </a:r>
            <a:endParaRPr lang="es-CO" sz="2800" b="1" dirty="0">
              <a:solidFill>
                <a:srgbClr val="00B050"/>
              </a:solidFill>
              <a:latin typeface="Arial Narrow" panose="020B0606020202030204" pitchFamily="34" charset="0"/>
            </a:endParaRPr>
          </a:p>
        </p:txBody>
      </p:sp>
      <p:pic>
        <p:nvPicPr>
          <p:cNvPr id="5124" name="Picture 4" descr="Cómo desinfectarte las manos? | Universidad Anáhuac México"/>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023101" y="986376"/>
            <a:ext cx="4073027" cy="576078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or qué es importante el lavado frecuente de manos en niños? | Universidad  El Bosq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96" y="2014675"/>
            <a:ext cx="5577749" cy="313748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68869" y="5361709"/>
            <a:ext cx="2363495" cy="914400"/>
          </a:xfrm>
          <a:prstGeom prst="rect">
            <a:avLst/>
          </a:prstGeom>
          <a:effectLst>
            <a:glow rad="101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s-MX" dirty="0" smtClean="0"/>
              <a:t>MANOS LIMPIAS</a:t>
            </a:r>
            <a:endParaRPr lang="en-US" dirty="0"/>
          </a:p>
        </p:txBody>
      </p:sp>
      <p:sp>
        <p:nvSpPr>
          <p:cNvPr id="10" name="Rectángulo 9"/>
          <p:cNvSpPr/>
          <p:nvPr/>
        </p:nvSpPr>
        <p:spPr>
          <a:xfrm>
            <a:off x="4120433" y="5361709"/>
            <a:ext cx="2363495" cy="914400"/>
          </a:xfrm>
          <a:prstGeom prst="rect">
            <a:avLst/>
          </a:prstGeom>
          <a:effectLst>
            <a:glow rad="101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s-MX" dirty="0" smtClean="0"/>
              <a:t>ATENCIÓN SEGURA</a:t>
            </a:r>
            <a:endParaRPr lang="en-US" dirty="0"/>
          </a:p>
        </p:txBody>
      </p:sp>
      <p:pic>
        <p:nvPicPr>
          <p:cNvPr id="5128" name="Picture 8" descr="Signo igual - Wikipedia, la enciclopedia libre"/>
          <p:cNvPicPr>
            <a:picLocks noChangeAspect="1" noChangeArrowheads="1"/>
          </p:cNvPicPr>
          <p:nvPr/>
        </p:nvPicPr>
        <p:blipFill rotWithShape="1">
          <a:blip r:embed="rId6">
            <a:extLst>
              <a:ext uri="{28A0092B-C50C-407E-A947-70E740481C1C}">
                <a14:useLocalDpi xmlns:a14="http://schemas.microsoft.com/office/drawing/2010/main" val="0"/>
              </a:ext>
            </a:extLst>
          </a:blip>
          <a:srcRect l="10743" r="17984" b="28294"/>
          <a:stretch/>
        </p:blipFill>
        <p:spPr bwMode="auto">
          <a:xfrm>
            <a:off x="2697525" y="5333566"/>
            <a:ext cx="1357746" cy="94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85A2A153-D018-4D51-B2E9-13D8862D3790}"/>
              </a:ext>
            </a:extLst>
          </p:cNvPr>
          <p:cNvSpPr txBox="1"/>
          <p:nvPr/>
        </p:nvSpPr>
        <p:spPr>
          <a:xfrm>
            <a:off x="-180110" y="195335"/>
            <a:ext cx="76477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800" b="1" dirty="0" smtClean="0">
                <a:solidFill>
                  <a:srgbClr val="00B050"/>
                </a:solidFill>
                <a:latin typeface="Arial Narrow" panose="020B0606020202030204" pitchFamily="34" charset="0"/>
              </a:rPr>
              <a:t>HIGIENE DE MANOS- PROTOCOLO INSTITUCIONAL</a:t>
            </a:r>
            <a:endParaRPr lang="es-CO" sz="2800" b="1" dirty="0">
              <a:solidFill>
                <a:srgbClr val="00B050"/>
              </a:solidFill>
              <a:latin typeface="Arial Narrow" panose="020B0606020202030204" pitchFamily="34" charset="0"/>
            </a:endParaRPr>
          </a:p>
        </p:txBody>
      </p:sp>
      <p:pic>
        <p:nvPicPr>
          <p:cNvPr id="3" name="Imagen 2"/>
          <p:cNvPicPr>
            <a:picLocks noChangeAspect="1"/>
          </p:cNvPicPr>
          <p:nvPr/>
        </p:nvPicPr>
        <p:blipFill>
          <a:blip r:embed="rId4"/>
          <a:stretch>
            <a:fillRect/>
          </a:stretch>
        </p:blipFill>
        <p:spPr>
          <a:xfrm>
            <a:off x="268869" y="1715798"/>
            <a:ext cx="6003670" cy="2227552"/>
          </a:xfrm>
          <a:prstGeom prst="rect">
            <a:avLst/>
          </a:prstGeom>
        </p:spPr>
      </p:pic>
      <p:pic>
        <p:nvPicPr>
          <p:cNvPr id="4" name="Imagen 3"/>
          <p:cNvPicPr>
            <a:picLocks noChangeAspect="1"/>
          </p:cNvPicPr>
          <p:nvPr/>
        </p:nvPicPr>
        <p:blipFill>
          <a:blip r:embed="rId5"/>
          <a:stretch>
            <a:fillRect/>
          </a:stretch>
        </p:blipFill>
        <p:spPr>
          <a:xfrm>
            <a:off x="604912" y="3943350"/>
            <a:ext cx="4724400" cy="2628900"/>
          </a:xfrm>
          <a:prstGeom prst="rect">
            <a:avLst/>
          </a:prstGeom>
        </p:spPr>
      </p:pic>
      <p:pic>
        <p:nvPicPr>
          <p:cNvPr id="7" name="Imagen 6"/>
          <p:cNvPicPr>
            <a:picLocks noChangeAspect="1"/>
          </p:cNvPicPr>
          <p:nvPr/>
        </p:nvPicPr>
        <p:blipFill>
          <a:blip r:embed="rId6"/>
          <a:stretch>
            <a:fillRect/>
          </a:stretch>
        </p:blipFill>
        <p:spPr>
          <a:xfrm>
            <a:off x="7023101" y="2337955"/>
            <a:ext cx="5019675" cy="2476500"/>
          </a:xfrm>
          <a:prstGeom prst="rect">
            <a:avLst/>
          </a:prstGeom>
        </p:spPr>
      </p:pic>
      <p:sp>
        <p:nvSpPr>
          <p:cNvPr id="8" name="Rectángulo 7"/>
          <p:cNvSpPr/>
          <p:nvPr/>
        </p:nvSpPr>
        <p:spPr>
          <a:xfrm>
            <a:off x="1551709" y="1385455"/>
            <a:ext cx="3144982" cy="3303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smtClean="0"/>
              <a:t>QUIRÚRGICO</a:t>
            </a:r>
            <a:endParaRPr lang="en-US" dirty="0"/>
          </a:p>
        </p:txBody>
      </p:sp>
      <p:sp>
        <p:nvSpPr>
          <p:cNvPr id="13" name="Rectángulo 12"/>
          <p:cNvSpPr/>
          <p:nvPr/>
        </p:nvSpPr>
        <p:spPr>
          <a:xfrm>
            <a:off x="7855527" y="1537856"/>
            <a:ext cx="3144982" cy="6489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smtClean="0"/>
              <a:t>SECADO DE MANOS QUIRÚRGICO</a:t>
            </a:r>
            <a:endParaRPr lang="en-US" dirty="0"/>
          </a:p>
        </p:txBody>
      </p:sp>
      <p:pic>
        <p:nvPicPr>
          <p:cNvPr id="14" name="4 Imagen" descr="https://lh5.googleusercontent.com/CfJUsmL7GLt8gO5JjSVhGvje-TydAo-tBiHtG_BctKj9tgNBGUuGgBmNEOL4I-tMWXX_okUeTd3pzeSa83zGkIuuoyNiRbM-Dwz-rFGdxOHg6fo555nLmeau6aAAYBrXcQdENLPU7BDNRQL27-ClQQ=nw"/>
          <p:cNvPicPr/>
          <p:nvPr/>
        </p:nvPicPr>
        <p:blipFill>
          <a:blip r:embed="rId7">
            <a:extLst>
              <a:ext uri="{28A0092B-C50C-407E-A947-70E740481C1C}">
                <a14:useLocalDpi xmlns:a14="http://schemas.microsoft.com/office/drawing/2010/main" val="0"/>
              </a:ext>
            </a:extLst>
          </a:blip>
          <a:srcRect/>
          <a:stretch>
            <a:fillRect/>
          </a:stretch>
        </p:blipFill>
        <p:spPr bwMode="auto">
          <a:xfrm>
            <a:off x="10627335" y="5257800"/>
            <a:ext cx="1415441" cy="1359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93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B65789A-513F-47B0-A077-031FFA81A9C6}"/>
              </a:ext>
            </a:extLst>
          </p:cNvPr>
          <p:cNvSpPr txBox="1"/>
          <p:nvPr/>
        </p:nvSpPr>
        <p:spPr>
          <a:xfrm>
            <a:off x="596348" y="2367027"/>
            <a:ext cx="10770152" cy="369332"/>
          </a:xfrm>
          <a:prstGeom prst="rect">
            <a:avLst/>
          </a:prstGeom>
          <a:noFill/>
        </p:spPr>
        <p:txBody>
          <a:bodyPr wrap="square">
            <a:spAutoFit/>
          </a:bodyPr>
          <a:lstStyle/>
          <a:p>
            <a:r>
              <a:rPr lang="es-CO" dirty="0">
                <a:latin typeface="Arial Narrow" panose="020B0606020202030204" pitchFamily="34" charset="0"/>
              </a:rPr>
              <a:t> </a:t>
            </a:r>
            <a:endParaRPr lang="es-CO" sz="1800" dirty="0">
              <a:latin typeface="Arial Narrow" panose="020B0606020202030204" pitchFamily="34" charset="0"/>
            </a:endParaRPr>
          </a:p>
        </p:txBody>
      </p:sp>
      <p:sp>
        <p:nvSpPr>
          <p:cNvPr id="6" name="CuadroTexto 5">
            <a:extLst>
              <a:ext uri="{FF2B5EF4-FFF2-40B4-BE49-F238E27FC236}">
                <a16:creationId xmlns:a16="http://schemas.microsoft.com/office/drawing/2014/main" id="{85A2A153-D018-4D51-B2E9-13D8862D3790}"/>
              </a:ext>
            </a:extLst>
          </p:cNvPr>
          <p:cNvSpPr txBox="1"/>
          <p:nvPr/>
        </p:nvSpPr>
        <p:spPr>
          <a:xfrm>
            <a:off x="268869" y="195335"/>
            <a:ext cx="675423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800" b="1" dirty="0" smtClean="0">
                <a:solidFill>
                  <a:srgbClr val="00B050"/>
                </a:solidFill>
                <a:latin typeface="Arial Narrow" panose="020B0606020202030204" pitchFamily="34" charset="0"/>
              </a:rPr>
              <a:t>OPERATIVIZACIÓN DEL PROGRAMA</a:t>
            </a:r>
            <a:endParaRPr lang="es-CO" sz="2800" b="1" dirty="0">
              <a:solidFill>
                <a:srgbClr val="00B050"/>
              </a:solidFill>
              <a:latin typeface="Arial Narrow" panose="020B0606020202030204" pitchFamily="34" charset="0"/>
            </a:endParaRPr>
          </a:p>
        </p:txBody>
      </p:sp>
      <p:sp>
        <p:nvSpPr>
          <p:cNvPr id="2" name="Rectángulo 1"/>
          <p:cNvSpPr/>
          <p:nvPr/>
        </p:nvSpPr>
        <p:spPr>
          <a:xfrm>
            <a:off x="897408" y="1300227"/>
            <a:ext cx="5084016" cy="2133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2000" dirty="0">
                <a:latin typeface="Arial Narrow" panose="020B0606020202030204" pitchFamily="34" charset="0"/>
              </a:rPr>
              <a:t>El Programa de prevención y control de infecciones se operativiza a través del Plan de acción IAAS, elaborado de manera anual, en el cual se plasma las acciones a realizar durante la vigencia respecto a IAAS:</a:t>
            </a:r>
            <a:endParaRPr lang="en-US" sz="2000" dirty="0">
              <a:latin typeface="Arial Narrow" panose="020B0606020202030204" pitchFamily="34" charset="0"/>
            </a:endParaRPr>
          </a:p>
        </p:txBody>
      </p:sp>
      <p:pic>
        <p:nvPicPr>
          <p:cNvPr id="6146" name="Picture 2" descr="Qué tareas realiza un profesional de enfermerí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567" y="3803159"/>
            <a:ext cx="4596534" cy="236321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4"/>
          <a:stretch>
            <a:fillRect/>
          </a:stretch>
        </p:blipFill>
        <p:spPr>
          <a:xfrm>
            <a:off x="6500812" y="1149797"/>
            <a:ext cx="5306723" cy="5306723"/>
          </a:xfrm>
          <a:prstGeom prst="rect">
            <a:avLst/>
          </a:prstGeom>
        </p:spPr>
      </p:pic>
      <p:pic>
        <p:nvPicPr>
          <p:cNvPr id="15" name="4 Imagen" descr="https://lh5.googleusercontent.com/CfJUsmL7GLt8gO5JjSVhGvje-TydAo-tBiHtG_BctKj9tgNBGUuGgBmNEOL4I-tMWXX_okUeTd3pzeSa83zGkIuuoyNiRbM-Dwz-rFGdxOHg6fo555nLmeau6aAAYBrXcQdENLPU7BDNRQL27-ClQQ=nw"/>
          <p:cNvPicPr/>
          <p:nvPr/>
        </p:nvPicPr>
        <p:blipFill>
          <a:blip r:embed="rId5">
            <a:extLst>
              <a:ext uri="{28A0092B-C50C-407E-A947-70E740481C1C}">
                <a14:useLocalDpi xmlns:a14="http://schemas.microsoft.com/office/drawing/2010/main" val="0"/>
              </a:ext>
            </a:extLst>
          </a:blip>
          <a:srcRect/>
          <a:stretch>
            <a:fillRect/>
          </a:stretch>
        </p:blipFill>
        <p:spPr bwMode="auto">
          <a:xfrm>
            <a:off x="268869" y="5303633"/>
            <a:ext cx="1415441" cy="1359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4106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B65789A-513F-47B0-A077-031FFA81A9C6}"/>
              </a:ext>
            </a:extLst>
          </p:cNvPr>
          <p:cNvSpPr txBox="1"/>
          <p:nvPr/>
        </p:nvSpPr>
        <p:spPr>
          <a:xfrm>
            <a:off x="596348" y="2367027"/>
            <a:ext cx="10770152" cy="369332"/>
          </a:xfrm>
          <a:prstGeom prst="rect">
            <a:avLst/>
          </a:prstGeom>
          <a:noFill/>
        </p:spPr>
        <p:txBody>
          <a:bodyPr wrap="square">
            <a:spAutoFit/>
          </a:bodyPr>
          <a:lstStyle/>
          <a:p>
            <a:r>
              <a:rPr lang="es-CO" dirty="0">
                <a:latin typeface="Arial Narrow" panose="020B0606020202030204" pitchFamily="34" charset="0"/>
              </a:rPr>
              <a:t> </a:t>
            </a:r>
            <a:endParaRPr lang="es-CO" sz="1800" dirty="0">
              <a:latin typeface="Arial Narrow" panose="020B0606020202030204" pitchFamily="34" charset="0"/>
            </a:endParaRPr>
          </a:p>
        </p:txBody>
      </p:sp>
      <p:sp>
        <p:nvSpPr>
          <p:cNvPr id="6" name="CuadroTexto 5">
            <a:extLst>
              <a:ext uri="{FF2B5EF4-FFF2-40B4-BE49-F238E27FC236}">
                <a16:creationId xmlns:a16="http://schemas.microsoft.com/office/drawing/2014/main" id="{85A2A153-D018-4D51-B2E9-13D8862D3790}"/>
              </a:ext>
            </a:extLst>
          </p:cNvPr>
          <p:cNvSpPr txBox="1"/>
          <p:nvPr/>
        </p:nvSpPr>
        <p:spPr>
          <a:xfrm>
            <a:off x="268869" y="195335"/>
            <a:ext cx="675423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800" b="1" dirty="0" smtClean="0">
                <a:solidFill>
                  <a:srgbClr val="00B050"/>
                </a:solidFill>
                <a:latin typeface="Arial Narrow" panose="020B0606020202030204" pitchFamily="34" charset="0"/>
              </a:rPr>
              <a:t>CAMPUS VIRTUAL ISABU</a:t>
            </a:r>
            <a:endParaRPr lang="es-CO" sz="2800" b="1" dirty="0">
              <a:solidFill>
                <a:srgbClr val="00B050"/>
              </a:solidFill>
              <a:latin typeface="Arial Narrow" panose="020B0606020202030204" pitchFamily="34" charset="0"/>
            </a:endParaRPr>
          </a:p>
        </p:txBody>
      </p:sp>
      <p:pic>
        <p:nvPicPr>
          <p:cNvPr id="15" name="4 Imagen" descr="https://lh5.googleusercontent.com/CfJUsmL7GLt8gO5JjSVhGvje-TydAo-tBiHtG_BctKj9tgNBGUuGgBmNEOL4I-tMWXX_okUeTd3pzeSa83zGkIuuoyNiRbM-Dwz-rFGdxOHg6fo555nLmeau6aAAYBrXcQdENLPU7BDNRQL27-ClQQ=nw"/>
          <p:cNvPicPr/>
          <p:nvPr/>
        </p:nvPicPr>
        <p:blipFill>
          <a:blip r:embed="rId3">
            <a:extLst>
              <a:ext uri="{28A0092B-C50C-407E-A947-70E740481C1C}">
                <a14:useLocalDpi xmlns:a14="http://schemas.microsoft.com/office/drawing/2010/main" val="0"/>
              </a:ext>
            </a:extLst>
          </a:blip>
          <a:srcRect/>
          <a:stretch>
            <a:fillRect/>
          </a:stretch>
        </p:blipFill>
        <p:spPr bwMode="auto">
          <a:xfrm>
            <a:off x="268869" y="5303633"/>
            <a:ext cx="1415441" cy="1359140"/>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rotWithShape="1">
          <a:blip r:embed="rId4"/>
          <a:srcRect l="12841" t="9261" r="15070" b="5555"/>
          <a:stretch/>
        </p:blipFill>
        <p:spPr>
          <a:xfrm>
            <a:off x="1510145" y="991521"/>
            <a:ext cx="5389419" cy="3580479"/>
          </a:xfrm>
          <a:prstGeom prst="rect">
            <a:avLst/>
          </a:prstGeom>
        </p:spPr>
      </p:pic>
      <p:cxnSp>
        <p:nvCxnSpPr>
          <p:cNvPr id="7" name="Conector recto de flecha 6"/>
          <p:cNvCxnSpPr/>
          <p:nvPr/>
        </p:nvCxnSpPr>
        <p:spPr>
          <a:xfrm>
            <a:off x="1510145" y="3109799"/>
            <a:ext cx="1939637" cy="1524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8" name="Imagen 7"/>
          <p:cNvPicPr>
            <a:picLocks noChangeAspect="1"/>
          </p:cNvPicPr>
          <p:nvPr/>
        </p:nvPicPr>
        <p:blipFill rotWithShape="1">
          <a:blip r:embed="rId5"/>
          <a:srcRect l="13583" t="9375" r="14861" b="5118"/>
          <a:stretch/>
        </p:blipFill>
        <p:spPr>
          <a:xfrm>
            <a:off x="6815282" y="1224597"/>
            <a:ext cx="4635501" cy="3114325"/>
          </a:xfrm>
          <a:prstGeom prst="rect">
            <a:avLst/>
          </a:prstGeom>
        </p:spPr>
      </p:pic>
      <p:cxnSp>
        <p:nvCxnSpPr>
          <p:cNvPr id="12" name="Conector recto de flecha 11"/>
          <p:cNvCxnSpPr/>
          <p:nvPr/>
        </p:nvCxnSpPr>
        <p:spPr>
          <a:xfrm>
            <a:off x="5929745" y="3166201"/>
            <a:ext cx="1939637" cy="1524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9" name="Imagen 8"/>
          <p:cNvPicPr>
            <a:picLocks noChangeAspect="1"/>
          </p:cNvPicPr>
          <p:nvPr/>
        </p:nvPicPr>
        <p:blipFill rotWithShape="1">
          <a:blip r:embed="rId6"/>
          <a:srcRect l="14434" t="18277" r="57213" b="6138"/>
          <a:stretch/>
        </p:blipFill>
        <p:spPr>
          <a:xfrm>
            <a:off x="6980245" y="4050402"/>
            <a:ext cx="1609712" cy="2412681"/>
          </a:xfrm>
          <a:prstGeom prst="rect">
            <a:avLst/>
          </a:prstGeom>
        </p:spPr>
      </p:pic>
      <p:pic>
        <p:nvPicPr>
          <p:cNvPr id="10" name="Imagen 9"/>
          <p:cNvPicPr>
            <a:picLocks noChangeAspect="1"/>
          </p:cNvPicPr>
          <p:nvPr/>
        </p:nvPicPr>
        <p:blipFill rotWithShape="1">
          <a:blip r:embed="rId7"/>
          <a:srcRect l="20611" t="14868" r="46912" b="6535"/>
          <a:stretch/>
        </p:blipFill>
        <p:spPr>
          <a:xfrm>
            <a:off x="8988783" y="4050402"/>
            <a:ext cx="2063174" cy="2807269"/>
          </a:xfrm>
          <a:prstGeom prst="rect">
            <a:avLst/>
          </a:prstGeom>
        </p:spPr>
      </p:pic>
    </p:spTree>
    <p:extLst>
      <p:ext uri="{BB962C8B-B14F-4D97-AF65-F5344CB8AC3E}">
        <p14:creationId xmlns:p14="http://schemas.microsoft.com/office/powerpoint/2010/main" val="3353913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427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AB56667-268F-49C3-A4B7-6561EEA37430}"/>
              </a:ext>
            </a:extLst>
          </p:cNvPr>
          <p:cNvSpPr txBox="1">
            <a:spLocks/>
          </p:cNvSpPr>
          <p:nvPr/>
        </p:nvSpPr>
        <p:spPr>
          <a:xfrm>
            <a:off x="865909" y="1828801"/>
            <a:ext cx="10515600" cy="169386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5400" b="1" dirty="0" smtClean="0">
                <a:latin typeface="Arial Narrow" panose="020B0606020202030204" pitchFamily="34" charset="0"/>
              </a:rPr>
              <a:t>PROGRAMA DE PREVENCIÓN Y CONTROL DE INFECCIONES</a:t>
            </a:r>
            <a:endParaRPr lang="es-CO" sz="5400" dirty="0">
              <a:latin typeface="Arial Narrow" panose="020B0606020202030204" pitchFamily="34" charset="0"/>
            </a:endParaRPr>
          </a:p>
        </p:txBody>
      </p:sp>
    </p:spTree>
    <p:extLst>
      <p:ext uri="{BB962C8B-B14F-4D97-AF65-F5344CB8AC3E}">
        <p14:creationId xmlns:p14="http://schemas.microsoft.com/office/powerpoint/2010/main" val="2950180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85A2A153-D018-4D51-B2E9-13D8862D3790}"/>
              </a:ext>
            </a:extLst>
          </p:cNvPr>
          <p:cNvSpPr txBox="1"/>
          <p:nvPr/>
        </p:nvSpPr>
        <p:spPr>
          <a:xfrm>
            <a:off x="268869" y="195335"/>
            <a:ext cx="675423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smtClean="0">
                <a:ln>
                  <a:noFill/>
                </a:ln>
                <a:solidFill>
                  <a:srgbClr val="00B050"/>
                </a:solidFill>
                <a:effectLst/>
                <a:uLnTx/>
                <a:uFillTx/>
                <a:latin typeface="Arial Narrow" panose="020B0606020202030204" pitchFamily="34" charset="0"/>
              </a:rPr>
              <a:t>PROGRAMA DE</a:t>
            </a:r>
            <a:r>
              <a:rPr kumimoji="0" lang="es-CO" sz="3200" b="1" i="0" u="none" strike="noStrike" kern="1200" cap="none" spc="0" normalizeH="0" noProof="0" dirty="0" smtClean="0">
                <a:ln>
                  <a:noFill/>
                </a:ln>
                <a:solidFill>
                  <a:srgbClr val="00B050"/>
                </a:solidFill>
                <a:effectLst/>
                <a:uLnTx/>
                <a:uFillTx/>
                <a:latin typeface="Arial Narrow" panose="020B0606020202030204" pitchFamily="34" charset="0"/>
              </a:rPr>
              <a:t> PREVENCIÓN Y CONTROL DE INFECCIONES</a:t>
            </a:r>
            <a:endParaRPr lang="es-CO" sz="3200" b="1" dirty="0">
              <a:solidFill>
                <a:srgbClr val="00B050"/>
              </a:solidFill>
              <a:latin typeface="Arial Narrow" panose="020B0606020202030204" pitchFamily="34" charset="0"/>
            </a:endParaRPr>
          </a:p>
        </p:txBody>
      </p:sp>
      <p:sp>
        <p:nvSpPr>
          <p:cNvPr id="2" name="1 Rectángulo redondeado"/>
          <p:cNvSpPr/>
          <p:nvPr/>
        </p:nvSpPr>
        <p:spPr>
          <a:xfrm>
            <a:off x="3645985" y="1495639"/>
            <a:ext cx="5124053" cy="12024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2000" dirty="0" smtClean="0"/>
              <a:t>Paquete instruccional </a:t>
            </a:r>
            <a:r>
              <a:rPr lang="es-CO" sz="2000" dirty="0" smtClean="0"/>
              <a:t>7</a:t>
            </a:r>
            <a:r>
              <a:rPr lang="es-CO" sz="2000" dirty="0" smtClean="0"/>
              <a:t/>
            </a:r>
            <a:br>
              <a:rPr lang="es-CO" sz="2000" dirty="0" smtClean="0"/>
            </a:br>
            <a:r>
              <a:rPr lang="es-CO" sz="2000" dirty="0" smtClean="0"/>
              <a:t>(</a:t>
            </a:r>
            <a:r>
              <a:rPr lang="es-CO" sz="2000" b="1" dirty="0" smtClean="0"/>
              <a:t>DETECTAR, PREVENIR Y REDUCIR INFECCIONES ASOCIADAS A LA ATENCIÓN EN SALUD</a:t>
            </a:r>
            <a:r>
              <a:rPr lang="es-CO" sz="2000" dirty="0" smtClean="0"/>
              <a:t>)</a:t>
            </a:r>
            <a:endParaRPr lang="es-CO" sz="2000" dirty="0"/>
          </a:p>
        </p:txBody>
      </p:sp>
      <p:sp>
        <p:nvSpPr>
          <p:cNvPr id="8" name="7 Rectángulo redondeado"/>
          <p:cNvSpPr/>
          <p:nvPr/>
        </p:nvSpPr>
        <p:spPr>
          <a:xfrm>
            <a:off x="165304" y="3803829"/>
            <a:ext cx="4877749" cy="19735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2000" b="1" dirty="0" smtClean="0"/>
              <a:t>ALCANCE</a:t>
            </a:r>
            <a:r>
              <a:rPr lang="es-CO" sz="2000" dirty="0" smtClean="0"/>
              <a:t/>
            </a:r>
            <a:br>
              <a:rPr lang="es-CO" sz="2000" dirty="0" smtClean="0"/>
            </a:br>
            <a:r>
              <a:rPr lang="es-MX" sz="2000" dirty="0"/>
              <a:t>Este programa es de obligatorio cumplimiento y es aplicable a todo el personal que labore y/o preste servicios al interior de la Institución independiente de su forma de contratación. </a:t>
            </a:r>
            <a:endParaRPr lang="es-CO" sz="2000" dirty="0"/>
          </a:p>
        </p:txBody>
      </p:sp>
      <p:sp>
        <p:nvSpPr>
          <p:cNvPr id="9" name="8 Rectángulo redondeado"/>
          <p:cNvSpPr/>
          <p:nvPr/>
        </p:nvSpPr>
        <p:spPr>
          <a:xfrm>
            <a:off x="7023101" y="3803829"/>
            <a:ext cx="4877748" cy="19735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sz="2000" b="1" dirty="0" smtClean="0"/>
              <a:t>RESPONSABLE</a:t>
            </a:r>
            <a:r>
              <a:rPr lang="es-CO" sz="2000" dirty="0" smtClean="0"/>
              <a:t/>
            </a:r>
            <a:br>
              <a:rPr lang="es-CO" sz="2000" dirty="0" smtClean="0"/>
            </a:br>
            <a:r>
              <a:rPr lang="es-MX" sz="2000" dirty="0"/>
              <a:t>Gerente, subgerencias, direcciones técnicas, líderes de servicios, personal administrativo y demás servidores de la ESE ISABU</a:t>
            </a:r>
            <a:endParaRPr lang="es-CO" sz="2000" i="1" dirty="0"/>
          </a:p>
        </p:txBody>
      </p:sp>
      <p:sp>
        <p:nvSpPr>
          <p:cNvPr id="13" name="Forma libre 12"/>
          <p:cNvSpPr/>
          <p:nvPr/>
        </p:nvSpPr>
        <p:spPr>
          <a:xfrm>
            <a:off x="8783782" y="1628298"/>
            <a:ext cx="2756083" cy="2195557"/>
          </a:xfrm>
          <a:custGeom>
            <a:avLst/>
            <a:gdLst>
              <a:gd name="connsiteX0" fmla="*/ 0 w 2756083"/>
              <a:gd name="connsiteY0" fmla="*/ 463738 h 2195557"/>
              <a:gd name="connsiteX1" fmla="*/ 651163 w 2756083"/>
              <a:gd name="connsiteY1" fmla="*/ 6538 h 2195557"/>
              <a:gd name="connsiteX2" fmla="*/ 1330036 w 2756083"/>
              <a:gd name="connsiteY2" fmla="*/ 768538 h 2195557"/>
              <a:gd name="connsiteX3" fmla="*/ 387927 w 2756083"/>
              <a:gd name="connsiteY3" fmla="*/ 1350429 h 2195557"/>
              <a:gd name="connsiteX4" fmla="*/ 2743200 w 2756083"/>
              <a:gd name="connsiteY4" fmla="*/ 1253447 h 2195557"/>
              <a:gd name="connsiteX5" fmla="*/ 1316182 w 2756083"/>
              <a:gd name="connsiteY5" fmla="*/ 1932320 h 2195557"/>
              <a:gd name="connsiteX6" fmla="*/ 955963 w 2756083"/>
              <a:gd name="connsiteY6" fmla="*/ 1766066 h 2195557"/>
              <a:gd name="connsiteX7" fmla="*/ 969818 w 2756083"/>
              <a:gd name="connsiteY7" fmla="*/ 2195557 h 2195557"/>
              <a:gd name="connsiteX8" fmla="*/ 969818 w 2756083"/>
              <a:gd name="connsiteY8" fmla="*/ 2195557 h 219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083" h="2195557">
                <a:moveTo>
                  <a:pt x="0" y="463738"/>
                </a:moveTo>
                <a:cubicBezTo>
                  <a:pt x="214745" y="209738"/>
                  <a:pt x="429490" y="-44262"/>
                  <a:pt x="651163" y="6538"/>
                </a:cubicBezTo>
                <a:cubicBezTo>
                  <a:pt x="872836" y="57338"/>
                  <a:pt x="1373909" y="544556"/>
                  <a:pt x="1330036" y="768538"/>
                </a:cubicBezTo>
                <a:cubicBezTo>
                  <a:pt x="1286163" y="992520"/>
                  <a:pt x="152400" y="1269611"/>
                  <a:pt x="387927" y="1350429"/>
                </a:cubicBezTo>
                <a:cubicBezTo>
                  <a:pt x="623454" y="1431247"/>
                  <a:pt x="2588491" y="1156465"/>
                  <a:pt x="2743200" y="1253447"/>
                </a:cubicBezTo>
                <a:cubicBezTo>
                  <a:pt x="2897909" y="1350429"/>
                  <a:pt x="1614055" y="1846884"/>
                  <a:pt x="1316182" y="1932320"/>
                </a:cubicBezTo>
                <a:cubicBezTo>
                  <a:pt x="1018309" y="2017756"/>
                  <a:pt x="1013690" y="1722193"/>
                  <a:pt x="955963" y="1766066"/>
                </a:cubicBezTo>
                <a:cubicBezTo>
                  <a:pt x="898236" y="1809939"/>
                  <a:pt x="969818" y="2195557"/>
                  <a:pt x="969818" y="2195557"/>
                </a:cubicBezTo>
                <a:lnTo>
                  <a:pt x="969818" y="219555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rma libre 17"/>
          <p:cNvSpPr/>
          <p:nvPr/>
        </p:nvSpPr>
        <p:spPr>
          <a:xfrm>
            <a:off x="1537006" y="1563670"/>
            <a:ext cx="2106739" cy="2246330"/>
          </a:xfrm>
          <a:custGeom>
            <a:avLst/>
            <a:gdLst>
              <a:gd name="connsiteX0" fmla="*/ 2106739 w 2106739"/>
              <a:gd name="connsiteY0" fmla="*/ 445239 h 2246330"/>
              <a:gd name="connsiteX1" fmla="*/ 984521 w 2106739"/>
              <a:gd name="connsiteY1" fmla="*/ 1894 h 2246330"/>
              <a:gd name="connsiteX2" fmla="*/ 942958 w 2106739"/>
              <a:gd name="connsiteY2" fmla="*/ 597639 h 2246330"/>
              <a:gd name="connsiteX3" fmla="*/ 849 w 2106739"/>
              <a:gd name="connsiteY3" fmla="*/ 916294 h 2246330"/>
              <a:gd name="connsiteX4" fmla="*/ 762849 w 2106739"/>
              <a:gd name="connsiteY4" fmla="*/ 1470475 h 2246330"/>
              <a:gd name="connsiteX5" fmla="*/ 97830 w 2106739"/>
              <a:gd name="connsiteY5" fmla="*/ 1692148 h 2246330"/>
              <a:gd name="connsiteX6" fmla="*/ 1136921 w 2106739"/>
              <a:gd name="connsiteY6" fmla="*/ 1844548 h 2246330"/>
              <a:gd name="connsiteX7" fmla="*/ 1136921 w 2106739"/>
              <a:gd name="connsiteY7" fmla="*/ 2246330 h 2246330"/>
              <a:gd name="connsiteX8" fmla="*/ 1136921 w 2106739"/>
              <a:gd name="connsiteY8" fmla="*/ 2246330 h 224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739" h="2246330">
                <a:moveTo>
                  <a:pt x="2106739" y="445239"/>
                </a:moveTo>
                <a:cubicBezTo>
                  <a:pt x="1642612" y="210866"/>
                  <a:pt x="1178485" y="-23506"/>
                  <a:pt x="984521" y="1894"/>
                </a:cubicBezTo>
                <a:cubicBezTo>
                  <a:pt x="790557" y="27294"/>
                  <a:pt x="1106903" y="445239"/>
                  <a:pt x="942958" y="597639"/>
                </a:cubicBezTo>
                <a:cubicBezTo>
                  <a:pt x="779013" y="750039"/>
                  <a:pt x="30867" y="770821"/>
                  <a:pt x="849" y="916294"/>
                </a:cubicBezTo>
                <a:cubicBezTo>
                  <a:pt x="-29169" y="1061767"/>
                  <a:pt x="746686" y="1341166"/>
                  <a:pt x="762849" y="1470475"/>
                </a:cubicBezTo>
                <a:cubicBezTo>
                  <a:pt x="779012" y="1599784"/>
                  <a:pt x="35485" y="1629803"/>
                  <a:pt x="97830" y="1692148"/>
                </a:cubicBezTo>
                <a:cubicBezTo>
                  <a:pt x="160175" y="1754493"/>
                  <a:pt x="963739" y="1752184"/>
                  <a:pt x="1136921" y="1844548"/>
                </a:cubicBezTo>
                <a:cubicBezTo>
                  <a:pt x="1310103" y="1936912"/>
                  <a:pt x="1136921" y="2246330"/>
                  <a:pt x="1136921" y="2246330"/>
                </a:cubicBezTo>
                <a:lnTo>
                  <a:pt x="1136921" y="224633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ector recto 19"/>
          <p:cNvCxnSpPr/>
          <p:nvPr/>
        </p:nvCxnSpPr>
        <p:spPr>
          <a:xfrm flipV="1">
            <a:off x="2715014" y="3671455"/>
            <a:ext cx="346839" cy="132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a:stCxn id="18" idx="7"/>
          </p:cNvCxnSpPr>
          <p:nvPr/>
        </p:nvCxnSpPr>
        <p:spPr>
          <a:xfrm flipH="1" flipV="1">
            <a:off x="2466109" y="3574473"/>
            <a:ext cx="207818" cy="235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a:stCxn id="13" idx="7"/>
          </p:cNvCxnSpPr>
          <p:nvPr/>
        </p:nvCxnSpPr>
        <p:spPr>
          <a:xfrm flipV="1">
            <a:off x="9753600" y="3692236"/>
            <a:ext cx="124691" cy="131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a:stCxn id="13" idx="7"/>
          </p:cNvCxnSpPr>
          <p:nvPr/>
        </p:nvCxnSpPr>
        <p:spPr>
          <a:xfrm flipH="1" flipV="1">
            <a:off x="9587345" y="3671455"/>
            <a:ext cx="166255" cy="152400"/>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Picture 2" descr="12 aspectos clave del programa de prevención y control de infecciones-UM"/>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845643" y="2830880"/>
            <a:ext cx="2276566" cy="1363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4" name="4 Imagen" descr="https://lh5.googleusercontent.com/CfJUsmL7GLt8gO5JjSVhGvje-TydAo-tBiHtG_BctKj9tgNBGUuGgBmNEOL4I-tMWXX_okUeTd3pzeSa83zGkIuuoyNiRbM-Dwz-rFGdxOHg6fo555nLmeau6aAAYBrXcQdENLPU7BDNRQL27-ClQQ=nw"/>
          <p:cNvPicPr/>
          <p:nvPr/>
        </p:nvPicPr>
        <p:blipFill>
          <a:blip r:embed="rId5">
            <a:extLst>
              <a:ext uri="{28A0092B-C50C-407E-A947-70E740481C1C}">
                <a14:useLocalDpi xmlns:a14="http://schemas.microsoft.com/office/drawing/2010/main" val="0"/>
              </a:ext>
            </a:extLst>
          </a:blip>
          <a:srcRect/>
          <a:stretch>
            <a:fillRect/>
          </a:stretch>
        </p:blipFill>
        <p:spPr bwMode="auto">
          <a:xfrm>
            <a:off x="10778851" y="845576"/>
            <a:ext cx="1121998" cy="1004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9431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AutoShape 2" descr="Definición de la población objeto de estudio – Lectores Emprendedores con  Valo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4" descr="Definición de la población objeto de estudio – Lectores Emprendedores con  Valo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4" name="CuadroTexto 5">
            <a:extLst>
              <a:ext uri="{FF2B5EF4-FFF2-40B4-BE49-F238E27FC236}">
                <a16:creationId xmlns:a16="http://schemas.microsoft.com/office/drawing/2014/main" id="{85A2A153-D018-4D51-B2E9-13D8862D3790}"/>
              </a:ext>
            </a:extLst>
          </p:cNvPr>
          <p:cNvSpPr txBox="1"/>
          <p:nvPr/>
        </p:nvSpPr>
        <p:spPr>
          <a:xfrm>
            <a:off x="149755" y="465138"/>
            <a:ext cx="400833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3200" b="1" dirty="0" smtClean="0">
                <a:solidFill>
                  <a:srgbClr val="00B050"/>
                </a:solidFill>
                <a:latin typeface="Arial Narrow" panose="020B0606020202030204" pitchFamily="34" charset="0"/>
              </a:rPr>
              <a:t>OBJETIVOS</a:t>
            </a:r>
            <a:endParaRPr lang="es-CO" sz="3200" b="1" dirty="0">
              <a:solidFill>
                <a:srgbClr val="00B050"/>
              </a:solidFill>
              <a:latin typeface="Arial Narrow" panose="020B0606020202030204" pitchFamily="34" charset="0"/>
            </a:endParaRPr>
          </a:p>
        </p:txBody>
      </p:sp>
      <p:sp>
        <p:nvSpPr>
          <p:cNvPr id="7" name="6 Rectángulo"/>
          <p:cNvSpPr/>
          <p:nvPr/>
        </p:nvSpPr>
        <p:spPr>
          <a:xfrm>
            <a:off x="612775" y="1330464"/>
            <a:ext cx="10142335" cy="1146465"/>
          </a:xfrm>
          <a:prstGeom prst="rect">
            <a:avLst/>
          </a:prstGeom>
          <a:ln>
            <a:solidFill>
              <a:srgbClr val="FFC000"/>
            </a:solidFill>
          </a:ln>
          <a:effectLst>
            <a:glow rad="101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2000" dirty="0" smtClean="0"/>
              <a:t>OBJETIVO GENERAL: </a:t>
            </a:r>
            <a:r>
              <a:rPr lang="es-MX" sz="2000" dirty="0"/>
              <a:t>Implementar acciones para la vigilancia, prevención y control de las Infecciones Asociadas a la Atención en </a:t>
            </a:r>
            <a:r>
              <a:rPr lang="es-MX" sz="2000" dirty="0" smtClean="0"/>
              <a:t>Salud IAAS </a:t>
            </a:r>
            <a:r>
              <a:rPr lang="es-MX" sz="2000" dirty="0"/>
              <a:t>y el uso racional de antibióticos acorde con la Resistencia a los Antimicrobianos-RAM identificados en la Institución</a:t>
            </a:r>
            <a:endParaRPr lang="es-CO" sz="2000" dirty="0" smtClean="0"/>
          </a:p>
        </p:txBody>
      </p:sp>
      <p:sp>
        <p:nvSpPr>
          <p:cNvPr id="39" name="38 Rectángulo redondeado"/>
          <p:cNvSpPr/>
          <p:nvPr/>
        </p:nvSpPr>
        <p:spPr>
          <a:xfrm>
            <a:off x="1164420" y="2600745"/>
            <a:ext cx="2290191" cy="658158"/>
          </a:xfrm>
          <a:prstGeom prst="roundRect">
            <a:avLst/>
          </a:prstGeom>
          <a:ln>
            <a:solidFill>
              <a:srgbClr val="0DD13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2000" dirty="0" smtClean="0"/>
              <a:t>OBJETIVOS ESPECIFÍFICOS</a:t>
            </a:r>
            <a:endParaRPr lang="es-CO" sz="2000" dirty="0"/>
          </a:p>
        </p:txBody>
      </p:sp>
      <p:sp>
        <p:nvSpPr>
          <p:cNvPr id="3" name="Rectángulo 2"/>
          <p:cNvSpPr/>
          <p:nvPr/>
        </p:nvSpPr>
        <p:spPr>
          <a:xfrm>
            <a:off x="3574472" y="3041781"/>
            <a:ext cx="7439891" cy="6472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a:t>Fortalecer las capacidades de los trabajadores de la salud en las acciones de prevención, vigilancia y control de las IAAS, IAD y RAM.</a:t>
            </a:r>
            <a:endParaRPr lang="en-US"/>
          </a:p>
        </p:txBody>
      </p:sp>
      <p:sp>
        <p:nvSpPr>
          <p:cNvPr id="27" name="Rectángulo 26"/>
          <p:cNvSpPr/>
          <p:nvPr/>
        </p:nvSpPr>
        <p:spPr>
          <a:xfrm>
            <a:off x="3574473" y="4035134"/>
            <a:ext cx="7439891" cy="675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Fortalecer el reporte de las IAAS, en los diferentes servicios hospitalarios de la UIMIST y HLN y Unidades Operativas Ambulatorias de la ESE ISABU.</a:t>
            </a:r>
            <a:endParaRPr lang="en-US" dirty="0"/>
          </a:p>
        </p:txBody>
      </p:sp>
      <p:sp>
        <p:nvSpPr>
          <p:cNvPr id="33" name="Rectángulo 32"/>
          <p:cNvSpPr/>
          <p:nvPr/>
        </p:nvSpPr>
        <p:spPr>
          <a:xfrm>
            <a:off x="3574473" y="4935679"/>
            <a:ext cx="7439891" cy="8970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Fomentar la generación de información completa y confiable, que contribuya a la caracterización de estos eventos y detección oportuna de brotes y situaciones de emergencia en la institución. </a:t>
            </a:r>
            <a:endParaRPr lang="en-US" dirty="0"/>
          </a:p>
        </p:txBody>
      </p:sp>
      <p:sp>
        <p:nvSpPr>
          <p:cNvPr id="34" name="Rectángulo 33"/>
          <p:cNvSpPr/>
          <p:nvPr/>
        </p:nvSpPr>
        <p:spPr>
          <a:xfrm>
            <a:off x="3574473" y="6057898"/>
            <a:ext cx="7439891" cy="675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Realizar seguimiento y evaluación de las medidas de prevención y control de las IAD, IAAS y RAM implementadas por la Institución. </a:t>
            </a:r>
            <a:endParaRPr lang="en-US" dirty="0"/>
          </a:p>
        </p:txBody>
      </p:sp>
      <p:pic>
        <p:nvPicPr>
          <p:cNvPr id="2050" name="Picture 2" descr="Plantearte objetivos específicos para alcanzar tus metas"/>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1595" r="10515"/>
          <a:stretch/>
        </p:blipFill>
        <p:spPr bwMode="auto">
          <a:xfrm>
            <a:off x="460375" y="3469269"/>
            <a:ext cx="2770910" cy="1596289"/>
          </a:xfrm>
          <a:prstGeom prst="rect">
            <a:avLst/>
          </a:prstGeom>
          <a:noFill/>
          <a:extLst>
            <a:ext uri="{909E8E84-426E-40DD-AFC4-6F175D3DCCD1}">
              <a14:hiddenFill xmlns:a14="http://schemas.microsoft.com/office/drawing/2010/main">
                <a:solidFill>
                  <a:srgbClr val="FFFFFF"/>
                </a:solidFill>
              </a14:hiddenFill>
            </a:ext>
          </a:extLst>
        </p:spPr>
      </p:pic>
      <p:pic>
        <p:nvPicPr>
          <p:cNvPr id="35" name="4 Imagen" descr="https://lh5.googleusercontent.com/CfJUsmL7GLt8gO5JjSVhGvje-TydAo-tBiHtG_BctKj9tgNBGUuGgBmNEOL4I-tMWXX_okUeTd3pzeSa83zGkIuuoyNiRbM-Dwz-rFGdxOHg6fo555nLmeau6aAAYBrXcQdENLPU7BDNRQL27-ClQQ=nw"/>
          <p:cNvPicPr/>
          <p:nvPr/>
        </p:nvPicPr>
        <p:blipFill>
          <a:blip r:embed="rId4">
            <a:extLst>
              <a:ext uri="{28A0092B-C50C-407E-A947-70E740481C1C}">
                <a14:useLocalDpi xmlns:a14="http://schemas.microsoft.com/office/drawing/2010/main" val="0"/>
              </a:ext>
            </a:extLst>
          </a:blip>
          <a:srcRect/>
          <a:stretch>
            <a:fillRect/>
          </a:stretch>
        </p:blipFill>
        <p:spPr bwMode="auto">
          <a:xfrm>
            <a:off x="1138109" y="5275924"/>
            <a:ext cx="1415441" cy="1359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023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85A2A153-D018-4D51-B2E9-13D8862D3790}"/>
              </a:ext>
            </a:extLst>
          </p:cNvPr>
          <p:cNvSpPr txBox="1"/>
          <p:nvPr/>
        </p:nvSpPr>
        <p:spPr>
          <a:xfrm>
            <a:off x="475056" y="214386"/>
            <a:ext cx="67542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smtClean="0">
                <a:ln>
                  <a:noFill/>
                </a:ln>
                <a:solidFill>
                  <a:srgbClr val="00B050"/>
                </a:solidFill>
                <a:effectLst/>
                <a:uLnTx/>
                <a:uFillTx/>
                <a:latin typeface="Arial Narrow" panose="020B0606020202030204" pitchFamily="34" charset="0"/>
              </a:rPr>
              <a:t>COMITÉ DE INFECCIONES</a:t>
            </a:r>
            <a:endParaRPr lang="es-CO" sz="3200" b="1" dirty="0">
              <a:solidFill>
                <a:srgbClr val="00B050"/>
              </a:solidFill>
              <a:latin typeface="Arial Narrow" panose="020B0606020202030204" pitchFamily="34" charset="0"/>
            </a:endParaRPr>
          </a:p>
        </p:txBody>
      </p:sp>
      <p:sp>
        <p:nvSpPr>
          <p:cNvPr id="2" name="1 Rectángulo redondeado"/>
          <p:cNvSpPr/>
          <p:nvPr/>
        </p:nvSpPr>
        <p:spPr>
          <a:xfrm>
            <a:off x="153538" y="1182001"/>
            <a:ext cx="3878135" cy="1935272"/>
          </a:xfrm>
          <a:prstGeom prst="roundRect">
            <a:avLst/>
          </a:prstGeom>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MX" sz="2000" dirty="0" smtClean="0"/>
              <a:t>La </a:t>
            </a:r>
            <a:r>
              <a:rPr lang="es-MX" sz="2000" dirty="0"/>
              <a:t>ESE ISABU mediante la </a:t>
            </a:r>
            <a:r>
              <a:rPr lang="es-MX" sz="2000" b="1" dirty="0"/>
              <a:t>Resolución 0096 de 19 de marzo de 2019 </a:t>
            </a:r>
            <a:r>
              <a:rPr lang="es-MX" sz="2000" dirty="0"/>
              <a:t>crea “comité de infecciones de la ESE ISABU”, derogando la resolución 296 de 24 de septiembre de 2001</a:t>
            </a:r>
            <a:r>
              <a:rPr lang="es-CO" sz="2000" dirty="0" smtClean="0"/>
              <a:t>.</a:t>
            </a:r>
            <a:endParaRPr lang="es-CO" sz="2000" dirty="0"/>
          </a:p>
        </p:txBody>
      </p:sp>
      <p:sp>
        <p:nvSpPr>
          <p:cNvPr id="3" name="2 Rectángulo redondeado"/>
          <p:cNvSpPr/>
          <p:nvPr/>
        </p:nvSpPr>
        <p:spPr>
          <a:xfrm>
            <a:off x="153538" y="3608673"/>
            <a:ext cx="3540373" cy="1765979"/>
          </a:xfrm>
          <a:prstGeom prst="roundRect">
            <a:avLst/>
          </a:prstGeom>
          <a:effectLst>
            <a:glow rad="63500">
              <a:srgbClr val="FFC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t>Conformación: Comité de infecciones de la ESE ISABU conformado por los profesionales que representan las siguientes dependencias:</a:t>
            </a:r>
            <a:endParaRPr lang="es-CO" dirty="0"/>
          </a:p>
        </p:txBody>
      </p:sp>
      <p:sp>
        <p:nvSpPr>
          <p:cNvPr id="31" name="2 Rectángulo redondeado"/>
          <p:cNvSpPr/>
          <p:nvPr/>
        </p:nvSpPr>
        <p:spPr>
          <a:xfrm>
            <a:off x="4558967" y="1427017"/>
            <a:ext cx="7286670" cy="5181599"/>
          </a:xfrm>
          <a:prstGeom prst="roundRect">
            <a:avLst/>
          </a:prstGeom>
          <a:effectLst>
            <a:glow rad="63500">
              <a:srgbClr val="FFC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a:t>• </a:t>
            </a:r>
            <a:r>
              <a:rPr lang="es-MX" dirty="0" smtClean="0"/>
              <a:t>Gerencia</a:t>
            </a:r>
            <a:br>
              <a:rPr lang="es-MX" dirty="0" smtClean="0"/>
            </a:br>
            <a:r>
              <a:rPr lang="es-MX" dirty="0" smtClean="0"/>
              <a:t> </a:t>
            </a:r>
            <a:r>
              <a:rPr lang="es-MX" dirty="0"/>
              <a:t>• Subgerencia Científica (preside comité) </a:t>
            </a:r>
            <a:endParaRPr lang="es-MX" dirty="0" smtClean="0"/>
          </a:p>
          <a:p>
            <a:pPr algn="ctr"/>
            <a:r>
              <a:rPr lang="es-MX" dirty="0" smtClean="0"/>
              <a:t>• </a:t>
            </a:r>
            <a:r>
              <a:rPr lang="es-MX" dirty="0"/>
              <a:t>Subgerencia Administrativa </a:t>
            </a:r>
            <a:endParaRPr lang="es-MX" dirty="0" smtClean="0"/>
          </a:p>
          <a:p>
            <a:pPr algn="ctr"/>
            <a:r>
              <a:rPr lang="es-MX" dirty="0" smtClean="0"/>
              <a:t>• Director(a</a:t>
            </a:r>
            <a:r>
              <a:rPr lang="es-MX" dirty="0"/>
              <a:t>) Técnico(a) HLN-UIMIST. </a:t>
            </a:r>
            <a:endParaRPr lang="es-MX" dirty="0" smtClean="0"/>
          </a:p>
          <a:p>
            <a:pPr algn="ctr"/>
            <a:r>
              <a:rPr lang="es-MX" dirty="0" smtClean="0"/>
              <a:t>• </a:t>
            </a:r>
            <a:r>
              <a:rPr lang="es-MX" dirty="0"/>
              <a:t>Director(a) Técnico(a) de los diferentes Centros de Salud de la ESE ISABU </a:t>
            </a:r>
            <a:endParaRPr lang="es-MX" dirty="0" smtClean="0"/>
          </a:p>
          <a:p>
            <a:pPr algn="ctr"/>
            <a:r>
              <a:rPr lang="es-MX" dirty="0" smtClean="0"/>
              <a:t>• </a:t>
            </a:r>
            <a:r>
              <a:rPr lang="es-MX" dirty="0"/>
              <a:t>Líder del proceso gestión en salud </a:t>
            </a:r>
            <a:r>
              <a:rPr lang="es-MX" dirty="0" smtClean="0"/>
              <a:t>publica</a:t>
            </a:r>
          </a:p>
          <a:p>
            <a:pPr algn="ctr"/>
            <a:r>
              <a:rPr lang="es-MX" dirty="0" smtClean="0"/>
              <a:t> </a:t>
            </a:r>
            <a:r>
              <a:rPr lang="es-MX" dirty="0"/>
              <a:t>• Epidemiologia </a:t>
            </a:r>
            <a:endParaRPr lang="es-MX" dirty="0" smtClean="0"/>
          </a:p>
          <a:p>
            <a:pPr algn="ctr"/>
            <a:r>
              <a:rPr lang="es-MX" dirty="0" smtClean="0"/>
              <a:t>• </a:t>
            </a:r>
            <a:r>
              <a:rPr lang="es-MX" dirty="0"/>
              <a:t>Líder proceso apoyo </a:t>
            </a:r>
            <a:r>
              <a:rPr lang="es-MX" dirty="0" smtClean="0"/>
              <a:t>diagnostico</a:t>
            </a:r>
          </a:p>
          <a:p>
            <a:pPr algn="ctr"/>
            <a:r>
              <a:rPr lang="es-MX" dirty="0" smtClean="0"/>
              <a:t> </a:t>
            </a:r>
            <a:r>
              <a:rPr lang="es-MX" dirty="0"/>
              <a:t>• Enfermeras líderes de procesos Urgencias, Internación, Partos y Cirugía</a:t>
            </a:r>
            <a:r>
              <a:rPr lang="es-MX" dirty="0" smtClean="0"/>
              <a:t>.</a:t>
            </a:r>
          </a:p>
          <a:p>
            <a:pPr algn="ctr"/>
            <a:r>
              <a:rPr lang="es-MX" dirty="0" smtClean="0"/>
              <a:t> </a:t>
            </a:r>
            <a:r>
              <a:rPr lang="es-MX" dirty="0"/>
              <a:t>• Líder proceso gestión ambiental </a:t>
            </a:r>
            <a:endParaRPr lang="es-MX" dirty="0" smtClean="0"/>
          </a:p>
          <a:p>
            <a:pPr algn="ctr"/>
            <a:r>
              <a:rPr lang="es-MX" dirty="0" smtClean="0"/>
              <a:t>• </a:t>
            </a:r>
            <a:r>
              <a:rPr lang="es-MX" dirty="0"/>
              <a:t>Medico coordinador de servicios </a:t>
            </a:r>
            <a:r>
              <a:rPr lang="es-MX" dirty="0" smtClean="0"/>
              <a:t>hospitalarios</a:t>
            </a:r>
          </a:p>
          <a:p>
            <a:pPr algn="ctr"/>
            <a:r>
              <a:rPr lang="es-MX" dirty="0" smtClean="0"/>
              <a:t> </a:t>
            </a:r>
            <a:r>
              <a:rPr lang="es-MX" dirty="0"/>
              <a:t>• Líder Seguridad del Paciente </a:t>
            </a:r>
            <a:endParaRPr lang="es-MX" dirty="0" smtClean="0"/>
          </a:p>
          <a:p>
            <a:pPr algn="ctr"/>
            <a:r>
              <a:rPr lang="es-MX" dirty="0" smtClean="0"/>
              <a:t>• </a:t>
            </a:r>
            <a:r>
              <a:rPr lang="es-MX" dirty="0"/>
              <a:t>Químico </a:t>
            </a:r>
            <a:r>
              <a:rPr lang="es-MX" dirty="0" smtClean="0"/>
              <a:t>Farmacéutico</a:t>
            </a:r>
          </a:p>
          <a:p>
            <a:pPr algn="ctr"/>
            <a:r>
              <a:rPr lang="es-MX" dirty="0" smtClean="0"/>
              <a:t> </a:t>
            </a:r>
            <a:r>
              <a:rPr lang="es-MX" dirty="0"/>
              <a:t>• Representante Oficina </a:t>
            </a:r>
            <a:r>
              <a:rPr lang="es-MX" dirty="0" smtClean="0"/>
              <a:t>Calidad</a:t>
            </a:r>
          </a:p>
          <a:p>
            <a:pPr algn="ctr"/>
            <a:r>
              <a:rPr lang="es-MX" dirty="0" smtClean="0"/>
              <a:t> </a:t>
            </a:r>
            <a:r>
              <a:rPr lang="es-MX" dirty="0"/>
              <a:t>• Representante de Salud y Seguridad en el Trabajo. </a:t>
            </a:r>
            <a:endParaRPr lang="es-MX" dirty="0" smtClean="0"/>
          </a:p>
          <a:p>
            <a:pPr algn="ctr"/>
            <a:r>
              <a:rPr lang="es-MX" dirty="0" smtClean="0"/>
              <a:t>• </a:t>
            </a:r>
            <a:r>
              <a:rPr lang="es-MX" dirty="0"/>
              <a:t>Enfermera Profesional - Infecciones (Secretaria Técnica)</a:t>
            </a:r>
            <a:endParaRPr lang="es-CO" dirty="0"/>
          </a:p>
        </p:txBody>
      </p:sp>
      <p:cxnSp>
        <p:nvCxnSpPr>
          <p:cNvPr id="5" name="Conector recto de flecha 4"/>
          <p:cNvCxnSpPr>
            <a:stCxn id="3" idx="3"/>
          </p:cNvCxnSpPr>
          <p:nvPr/>
        </p:nvCxnSpPr>
        <p:spPr>
          <a:xfrm flipV="1">
            <a:off x="3693911" y="4491662"/>
            <a:ext cx="865056" cy="1"/>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2" name="4 Imagen" descr="https://lh5.googleusercontent.com/CfJUsmL7GLt8gO5JjSVhGvje-TydAo-tBiHtG_BctKj9tgNBGUuGgBmNEOL4I-tMWXX_okUeTd3pzeSa83zGkIuuoyNiRbM-Dwz-rFGdxOHg6fo555nLmeau6aAAYBrXcQdENLPU7BDNRQL27-ClQQ=nw"/>
          <p:cNvPicPr/>
          <p:nvPr/>
        </p:nvPicPr>
        <p:blipFill>
          <a:blip r:embed="rId4">
            <a:extLst>
              <a:ext uri="{28A0092B-C50C-407E-A947-70E740481C1C}">
                <a14:useLocalDpi xmlns:a14="http://schemas.microsoft.com/office/drawing/2010/main" val="0"/>
              </a:ext>
            </a:extLst>
          </a:blip>
          <a:srcRect/>
          <a:stretch>
            <a:fillRect/>
          </a:stretch>
        </p:blipFill>
        <p:spPr bwMode="auto">
          <a:xfrm>
            <a:off x="153538" y="5556934"/>
            <a:ext cx="1064764" cy="10516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1626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Rectángulo 1"/>
          <p:cNvSpPr/>
          <p:nvPr/>
        </p:nvSpPr>
        <p:spPr>
          <a:xfrm>
            <a:off x="181158" y="1314053"/>
            <a:ext cx="4197928" cy="6511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a:t>Elaborar el plan de trabajo del comité de infecciones para cada vigencia.</a:t>
            </a:r>
            <a:endParaRPr lang="en-US"/>
          </a:p>
        </p:txBody>
      </p:sp>
      <p:sp>
        <p:nvSpPr>
          <p:cNvPr id="5" name="Rectángulo 4"/>
          <p:cNvSpPr/>
          <p:nvPr/>
        </p:nvSpPr>
        <p:spPr>
          <a:xfrm>
            <a:off x="181158" y="2499160"/>
            <a:ext cx="4197928" cy="12554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a:t>Diseñar e implementar el plan de prevención y control de infecciones asociada a la atención en salud para la institución. </a:t>
            </a:r>
            <a:endParaRPr lang="en-US" dirty="0"/>
          </a:p>
        </p:txBody>
      </p:sp>
      <p:sp>
        <p:nvSpPr>
          <p:cNvPr id="7" name="Rectángulo 6"/>
          <p:cNvSpPr/>
          <p:nvPr/>
        </p:nvSpPr>
        <p:spPr>
          <a:xfrm>
            <a:off x="181158" y="4127590"/>
            <a:ext cx="4197928" cy="17190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t>Elabora, adopta, adapta, actualiza e implementa las guías, manuales y protocolos relacionados con prevención y control de las infecciones asociadas a la atención en salud para los casos que aplique.</a:t>
            </a:r>
            <a:endParaRPr lang="en-US" dirty="0"/>
          </a:p>
        </p:txBody>
      </p:sp>
      <p:sp>
        <p:nvSpPr>
          <p:cNvPr id="8" name="Rectángulo 7"/>
          <p:cNvSpPr/>
          <p:nvPr/>
        </p:nvSpPr>
        <p:spPr>
          <a:xfrm>
            <a:off x="7147792" y="1314053"/>
            <a:ext cx="4752110" cy="10017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t>Presentar la propuesta de capaciones al Plan Institucional de Capacitación (PIC) de acuerdo a las necesidades identificadas para cada vigencia.</a:t>
            </a:r>
            <a:endParaRPr lang="en-US" dirty="0"/>
          </a:p>
        </p:txBody>
      </p:sp>
      <p:sp>
        <p:nvSpPr>
          <p:cNvPr id="9" name="Rectángulo 8"/>
          <p:cNvSpPr/>
          <p:nvPr/>
        </p:nvSpPr>
        <p:spPr>
          <a:xfrm>
            <a:off x="7147792" y="2597206"/>
            <a:ext cx="4752110" cy="15303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t>Diseñar e implementar los instrumentos de captura de información para construcción y seguimiento de indicadores epidemiológicos relacionados con las infecciones asociadas a la atención en salud.</a:t>
            </a:r>
            <a:endParaRPr lang="en-US" dirty="0"/>
          </a:p>
        </p:txBody>
      </p:sp>
      <p:sp>
        <p:nvSpPr>
          <p:cNvPr id="10" name="Rectángulo 9"/>
          <p:cNvSpPr/>
          <p:nvPr/>
        </p:nvSpPr>
        <p:spPr>
          <a:xfrm>
            <a:off x="7147792" y="4408959"/>
            <a:ext cx="4752110" cy="10145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t>Analizar mensualmente el comportamiento epidemiológico de las infecciones asociadas con la atención en salud.</a:t>
            </a:r>
            <a:endParaRPr lang="en-US" dirty="0"/>
          </a:p>
        </p:txBody>
      </p:sp>
      <p:sp>
        <p:nvSpPr>
          <p:cNvPr id="3" name="Rectángulo 2"/>
          <p:cNvSpPr/>
          <p:nvPr/>
        </p:nvSpPr>
        <p:spPr>
          <a:xfrm>
            <a:off x="4752057" y="2597206"/>
            <a:ext cx="2008961" cy="13875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s-CO" sz="2400" b="1">
                <a:solidFill>
                  <a:srgbClr val="00B050"/>
                </a:solidFill>
                <a:latin typeface="Arial Narrow" panose="020B0606020202030204" pitchFamily="34" charset="0"/>
              </a:rPr>
              <a:t>FUNCIONES </a:t>
            </a:r>
            <a:br>
              <a:rPr lang="es-CO" sz="2400" b="1">
                <a:solidFill>
                  <a:srgbClr val="00B050"/>
                </a:solidFill>
                <a:latin typeface="Arial Narrow" panose="020B0606020202030204" pitchFamily="34" charset="0"/>
              </a:rPr>
            </a:br>
            <a:r>
              <a:rPr lang="es-CO" sz="2400" b="1">
                <a:solidFill>
                  <a:srgbClr val="00B050"/>
                </a:solidFill>
                <a:latin typeface="Arial Narrow" panose="020B0606020202030204" pitchFamily="34" charset="0"/>
              </a:rPr>
              <a:t>DEL </a:t>
            </a:r>
            <a:br>
              <a:rPr lang="es-CO" sz="2400" b="1">
                <a:solidFill>
                  <a:srgbClr val="00B050"/>
                </a:solidFill>
                <a:latin typeface="Arial Narrow" panose="020B0606020202030204" pitchFamily="34" charset="0"/>
              </a:rPr>
            </a:br>
            <a:r>
              <a:rPr lang="es-CO" sz="2400" b="1">
                <a:solidFill>
                  <a:srgbClr val="00B050"/>
                </a:solidFill>
                <a:latin typeface="Arial Narrow" panose="020B0606020202030204" pitchFamily="34" charset="0"/>
              </a:rPr>
              <a:t>COMITÉ</a:t>
            </a:r>
            <a:endParaRPr lang="es-CO" sz="2400" b="1" dirty="0">
              <a:solidFill>
                <a:srgbClr val="00B050"/>
              </a:solidFill>
              <a:latin typeface="Arial Narrow" panose="020B0606020202030204" pitchFamily="34" charset="0"/>
            </a:endParaRPr>
          </a:p>
        </p:txBody>
      </p:sp>
      <p:cxnSp>
        <p:nvCxnSpPr>
          <p:cNvPr id="11" name="Conector recto 10"/>
          <p:cNvCxnSpPr>
            <a:stCxn id="3" idx="0"/>
          </p:cNvCxnSpPr>
          <p:nvPr/>
        </p:nvCxnSpPr>
        <p:spPr>
          <a:xfrm flipH="1" flipV="1">
            <a:off x="5756537" y="1639635"/>
            <a:ext cx="1" cy="957571"/>
          </a:xfrm>
          <a:prstGeom prst="line">
            <a:avLst/>
          </a:prstGeom>
          <a:ln>
            <a:solidFill>
              <a:srgbClr val="0DD132"/>
            </a:solidFill>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5756537" y="1639635"/>
            <a:ext cx="1197867" cy="0"/>
          </a:xfrm>
          <a:prstGeom prst="straightConnector1">
            <a:avLst/>
          </a:prstGeom>
          <a:ln>
            <a:solidFill>
              <a:srgbClr val="0DD13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a:off x="4558145" y="1639635"/>
            <a:ext cx="1198392" cy="0"/>
          </a:xfrm>
          <a:prstGeom prst="straightConnector1">
            <a:avLst/>
          </a:prstGeom>
          <a:ln>
            <a:solidFill>
              <a:srgbClr val="0DD13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stCxn id="3" idx="3"/>
          </p:cNvCxnSpPr>
          <p:nvPr/>
        </p:nvCxnSpPr>
        <p:spPr>
          <a:xfrm flipV="1">
            <a:off x="6761018" y="3290986"/>
            <a:ext cx="386774" cy="1"/>
          </a:xfrm>
          <a:prstGeom prst="straightConnector1">
            <a:avLst/>
          </a:prstGeom>
          <a:ln>
            <a:solidFill>
              <a:srgbClr val="0DD13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3" idx="1"/>
          </p:cNvCxnSpPr>
          <p:nvPr/>
        </p:nvCxnSpPr>
        <p:spPr>
          <a:xfrm flipH="1" flipV="1">
            <a:off x="4365283" y="3290986"/>
            <a:ext cx="386774" cy="1"/>
          </a:xfrm>
          <a:prstGeom prst="straightConnector1">
            <a:avLst/>
          </a:prstGeom>
          <a:ln>
            <a:solidFill>
              <a:srgbClr val="0DD13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20"/>
          <p:cNvCxnSpPr>
            <a:stCxn id="3" idx="2"/>
          </p:cNvCxnSpPr>
          <p:nvPr/>
        </p:nvCxnSpPr>
        <p:spPr>
          <a:xfrm flipH="1">
            <a:off x="5756537" y="3984767"/>
            <a:ext cx="1" cy="795051"/>
          </a:xfrm>
          <a:prstGeom prst="line">
            <a:avLst/>
          </a:prstGeom>
          <a:ln>
            <a:solidFill>
              <a:srgbClr val="0DD132"/>
            </a:solidFill>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5763438" y="4765964"/>
            <a:ext cx="1384354" cy="0"/>
          </a:xfrm>
          <a:prstGeom prst="straightConnector1">
            <a:avLst/>
          </a:prstGeom>
          <a:ln>
            <a:solidFill>
              <a:srgbClr val="0DD13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H="1">
            <a:off x="4379086" y="4779818"/>
            <a:ext cx="1377451" cy="0"/>
          </a:xfrm>
          <a:prstGeom prst="straightConnector1">
            <a:avLst/>
          </a:prstGeom>
          <a:ln>
            <a:solidFill>
              <a:srgbClr val="0DD132"/>
            </a:solidFill>
            <a:tailEnd type="triangle"/>
          </a:ln>
        </p:spPr>
        <p:style>
          <a:lnRef idx="1">
            <a:schemeClr val="accent1"/>
          </a:lnRef>
          <a:fillRef idx="0">
            <a:schemeClr val="accent1"/>
          </a:fillRef>
          <a:effectRef idx="0">
            <a:schemeClr val="accent1"/>
          </a:effectRef>
          <a:fontRef idx="minor">
            <a:schemeClr val="tx1"/>
          </a:fontRef>
        </p:style>
      </p:cxnSp>
      <p:pic>
        <p:nvPicPr>
          <p:cNvPr id="27" name="4 Imagen" descr="https://lh5.googleusercontent.com/CfJUsmL7GLt8gO5JjSVhGvje-TydAo-tBiHtG_BctKj9tgNBGUuGgBmNEOL4I-tMWXX_okUeTd3pzeSa83zGkIuuoyNiRbM-Dwz-rFGdxOHg6fo555nLmeau6aAAYBrXcQdENLPU7BDNRQL27-ClQQ=nw"/>
          <p:cNvPicPr/>
          <p:nvPr/>
        </p:nvPicPr>
        <p:blipFill>
          <a:blip r:embed="rId4">
            <a:extLst>
              <a:ext uri="{28A0092B-C50C-407E-A947-70E740481C1C}">
                <a14:useLocalDpi xmlns:a14="http://schemas.microsoft.com/office/drawing/2010/main" val="0"/>
              </a:ext>
            </a:extLst>
          </a:blip>
          <a:srcRect/>
          <a:stretch>
            <a:fillRect/>
          </a:stretch>
        </p:blipFill>
        <p:spPr bwMode="auto">
          <a:xfrm>
            <a:off x="10737273" y="5569528"/>
            <a:ext cx="1107158" cy="10756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2626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Rectángulo 1"/>
          <p:cNvSpPr/>
          <p:nvPr/>
        </p:nvSpPr>
        <p:spPr>
          <a:xfrm>
            <a:off x="181158" y="803564"/>
            <a:ext cx="4197928" cy="123200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t>Realizar el seguimiento trimestral los indicadores epidemiológicos relacionados con las infecciones asociadas con la atención en salud.</a:t>
            </a:r>
            <a:endParaRPr lang="en-US" dirty="0"/>
          </a:p>
        </p:txBody>
      </p:sp>
      <p:sp>
        <p:nvSpPr>
          <p:cNvPr id="5" name="Rectángulo 4"/>
          <p:cNvSpPr/>
          <p:nvPr/>
        </p:nvSpPr>
        <p:spPr>
          <a:xfrm>
            <a:off x="181158" y="2499160"/>
            <a:ext cx="4197928" cy="12554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t>Realizar el seguimiento trimestral los indicadores epidemiológicos relacionados con las infecciones asociadas con la atención en salud.</a:t>
            </a:r>
            <a:endParaRPr lang="en-US" dirty="0"/>
          </a:p>
        </p:txBody>
      </p:sp>
      <p:sp>
        <p:nvSpPr>
          <p:cNvPr id="7" name="Rectángulo 6"/>
          <p:cNvSpPr/>
          <p:nvPr/>
        </p:nvSpPr>
        <p:spPr>
          <a:xfrm>
            <a:off x="181158" y="4448362"/>
            <a:ext cx="4197928" cy="7886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Realizar el análisis de resistencia antimicrobiana </a:t>
            </a:r>
          </a:p>
        </p:txBody>
      </p:sp>
      <p:sp>
        <p:nvSpPr>
          <p:cNvPr id="8" name="Rectángulo 7"/>
          <p:cNvSpPr/>
          <p:nvPr/>
        </p:nvSpPr>
        <p:spPr>
          <a:xfrm>
            <a:off x="7147792" y="1314053"/>
            <a:ext cx="4752110" cy="10017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t>Realizar intervención oportuna cuando se presente un caso de brote</a:t>
            </a:r>
            <a:endParaRPr lang="en-US" dirty="0"/>
          </a:p>
        </p:txBody>
      </p:sp>
      <p:sp>
        <p:nvSpPr>
          <p:cNvPr id="9" name="Rectángulo 8"/>
          <p:cNvSpPr/>
          <p:nvPr/>
        </p:nvSpPr>
        <p:spPr>
          <a:xfrm>
            <a:off x="7147792" y="2597206"/>
            <a:ext cx="4752110" cy="15303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t>Reserva: Los miembros del comité y demás personas participantes a las sesiones, deberán guardar discreción sobre los casos tratados en el comité.</a:t>
            </a:r>
            <a:endParaRPr lang="en-US" dirty="0"/>
          </a:p>
        </p:txBody>
      </p:sp>
      <p:sp>
        <p:nvSpPr>
          <p:cNvPr id="3" name="Rectángulo 2"/>
          <p:cNvSpPr/>
          <p:nvPr/>
        </p:nvSpPr>
        <p:spPr>
          <a:xfrm>
            <a:off x="4752057" y="2597206"/>
            <a:ext cx="2008961" cy="13875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s-CO" sz="2400" b="1">
                <a:solidFill>
                  <a:srgbClr val="00B050"/>
                </a:solidFill>
                <a:latin typeface="Arial Narrow" panose="020B0606020202030204" pitchFamily="34" charset="0"/>
              </a:rPr>
              <a:t>FUNCIONES </a:t>
            </a:r>
            <a:br>
              <a:rPr lang="es-CO" sz="2400" b="1">
                <a:solidFill>
                  <a:srgbClr val="00B050"/>
                </a:solidFill>
                <a:latin typeface="Arial Narrow" panose="020B0606020202030204" pitchFamily="34" charset="0"/>
              </a:rPr>
            </a:br>
            <a:r>
              <a:rPr lang="es-CO" sz="2400" b="1">
                <a:solidFill>
                  <a:srgbClr val="00B050"/>
                </a:solidFill>
                <a:latin typeface="Arial Narrow" panose="020B0606020202030204" pitchFamily="34" charset="0"/>
              </a:rPr>
              <a:t>DEL </a:t>
            </a:r>
            <a:br>
              <a:rPr lang="es-CO" sz="2400" b="1">
                <a:solidFill>
                  <a:srgbClr val="00B050"/>
                </a:solidFill>
                <a:latin typeface="Arial Narrow" panose="020B0606020202030204" pitchFamily="34" charset="0"/>
              </a:rPr>
            </a:br>
            <a:r>
              <a:rPr lang="es-CO" sz="2400" b="1">
                <a:solidFill>
                  <a:srgbClr val="00B050"/>
                </a:solidFill>
                <a:latin typeface="Arial Narrow" panose="020B0606020202030204" pitchFamily="34" charset="0"/>
              </a:rPr>
              <a:t>COMITÉ</a:t>
            </a:r>
            <a:endParaRPr lang="es-CO" sz="2400" b="1" dirty="0">
              <a:solidFill>
                <a:srgbClr val="00B050"/>
              </a:solidFill>
              <a:latin typeface="Arial Narrow" panose="020B0606020202030204" pitchFamily="34" charset="0"/>
            </a:endParaRPr>
          </a:p>
        </p:txBody>
      </p:sp>
      <p:cxnSp>
        <p:nvCxnSpPr>
          <p:cNvPr id="11" name="Conector recto 10"/>
          <p:cNvCxnSpPr>
            <a:stCxn id="3" idx="0"/>
          </p:cNvCxnSpPr>
          <p:nvPr/>
        </p:nvCxnSpPr>
        <p:spPr>
          <a:xfrm flipH="1" flipV="1">
            <a:off x="5756537" y="1639635"/>
            <a:ext cx="1" cy="957571"/>
          </a:xfrm>
          <a:prstGeom prst="line">
            <a:avLst/>
          </a:prstGeom>
          <a:ln>
            <a:solidFill>
              <a:srgbClr val="0DD132"/>
            </a:solidFill>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5756537" y="1639635"/>
            <a:ext cx="1197867" cy="0"/>
          </a:xfrm>
          <a:prstGeom prst="straightConnector1">
            <a:avLst/>
          </a:prstGeom>
          <a:ln>
            <a:solidFill>
              <a:srgbClr val="0DD13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a:off x="4558145" y="1639635"/>
            <a:ext cx="1198392" cy="0"/>
          </a:xfrm>
          <a:prstGeom prst="straightConnector1">
            <a:avLst/>
          </a:prstGeom>
          <a:ln>
            <a:solidFill>
              <a:srgbClr val="0DD13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stCxn id="3" idx="3"/>
          </p:cNvCxnSpPr>
          <p:nvPr/>
        </p:nvCxnSpPr>
        <p:spPr>
          <a:xfrm flipV="1">
            <a:off x="6761018" y="3290986"/>
            <a:ext cx="386774" cy="1"/>
          </a:xfrm>
          <a:prstGeom prst="straightConnector1">
            <a:avLst/>
          </a:prstGeom>
          <a:ln>
            <a:solidFill>
              <a:srgbClr val="0DD13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3" idx="1"/>
          </p:cNvCxnSpPr>
          <p:nvPr/>
        </p:nvCxnSpPr>
        <p:spPr>
          <a:xfrm flipH="1" flipV="1">
            <a:off x="4365283" y="3290986"/>
            <a:ext cx="386774" cy="1"/>
          </a:xfrm>
          <a:prstGeom prst="straightConnector1">
            <a:avLst/>
          </a:prstGeom>
          <a:ln>
            <a:solidFill>
              <a:srgbClr val="0DD13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20"/>
          <p:cNvCxnSpPr>
            <a:stCxn id="3" idx="2"/>
          </p:cNvCxnSpPr>
          <p:nvPr/>
        </p:nvCxnSpPr>
        <p:spPr>
          <a:xfrm flipH="1">
            <a:off x="5756537" y="3984767"/>
            <a:ext cx="1" cy="795051"/>
          </a:xfrm>
          <a:prstGeom prst="line">
            <a:avLst/>
          </a:prstGeom>
          <a:ln>
            <a:solidFill>
              <a:srgbClr val="0DD132"/>
            </a:solidFill>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H="1">
            <a:off x="4379086" y="4779818"/>
            <a:ext cx="1377451" cy="0"/>
          </a:xfrm>
          <a:prstGeom prst="straightConnector1">
            <a:avLst/>
          </a:prstGeom>
          <a:ln>
            <a:solidFill>
              <a:srgbClr val="0DD132"/>
            </a:solidFill>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Check Mark Vectores, Iconos, Gráficos y Fondos para Descargar Gratis"/>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374193" y="4266136"/>
            <a:ext cx="2202821" cy="2202821"/>
          </a:xfrm>
          <a:prstGeom prst="rect">
            <a:avLst/>
          </a:prstGeom>
          <a:noFill/>
          <a:extLst>
            <a:ext uri="{909E8E84-426E-40DD-AFC4-6F175D3DCCD1}">
              <a14:hiddenFill xmlns:a14="http://schemas.microsoft.com/office/drawing/2010/main">
                <a:solidFill>
                  <a:srgbClr val="FFFFFF"/>
                </a:solidFill>
              </a14:hiddenFill>
            </a:ext>
          </a:extLst>
        </p:spPr>
      </p:pic>
      <p:pic>
        <p:nvPicPr>
          <p:cNvPr id="18" name="4 Imagen" descr="https://lh5.googleusercontent.com/CfJUsmL7GLt8gO5JjSVhGvje-TydAo-tBiHtG_BctKj9tgNBGUuGgBmNEOL4I-tMWXX_okUeTd3pzeSa83zGkIuuoyNiRbM-Dwz-rFGdxOHg6fo555nLmeau6aAAYBrXcQdENLPU7BDNRQL27-ClQQ=nw"/>
          <p:cNvPicPr/>
          <p:nvPr/>
        </p:nvPicPr>
        <p:blipFill>
          <a:blip r:embed="rId5">
            <a:extLst>
              <a:ext uri="{28A0092B-C50C-407E-A947-70E740481C1C}">
                <a14:useLocalDpi xmlns:a14="http://schemas.microsoft.com/office/drawing/2010/main" val="0"/>
              </a:ext>
            </a:extLst>
          </a:blip>
          <a:srcRect/>
          <a:stretch>
            <a:fillRect/>
          </a:stretch>
        </p:blipFill>
        <p:spPr bwMode="auto">
          <a:xfrm>
            <a:off x="10572121" y="5237018"/>
            <a:ext cx="1415441" cy="1359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90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B65789A-513F-47B0-A077-031FFA81A9C6}"/>
              </a:ext>
            </a:extLst>
          </p:cNvPr>
          <p:cNvSpPr txBox="1"/>
          <p:nvPr/>
        </p:nvSpPr>
        <p:spPr>
          <a:xfrm>
            <a:off x="596348" y="2367027"/>
            <a:ext cx="10770152" cy="369332"/>
          </a:xfrm>
          <a:prstGeom prst="rect">
            <a:avLst/>
          </a:prstGeom>
          <a:noFill/>
        </p:spPr>
        <p:txBody>
          <a:bodyPr wrap="square">
            <a:spAutoFit/>
          </a:bodyPr>
          <a:lstStyle/>
          <a:p>
            <a:r>
              <a:rPr lang="es-CO" dirty="0">
                <a:latin typeface="Arial Narrow" panose="020B0606020202030204" pitchFamily="34" charset="0"/>
              </a:rPr>
              <a:t> </a:t>
            </a:r>
            <a:endParaRPr lang="es-CO" sz="1800" dirty="0">
              <a:latin typeface="Arial Narrow" panose="020B0606020202030204" pitchFamily="34" charset="0"/>
            </a:endParaRPr>
          </a:p>
        </p:txBody>
      </p:sp>
      <p:sp>
        <p:nvSpPr>
          <p:cNvPr id="6" name="CuadroTexto 5">
            <a:extLst>
              <a:ext uri="{FF2B5EF4-FFF2-40B4-BE49-F238E27FC236}">
                <a16:creationId xmlns:a16="http://schemas.microsoft.com/office/drawing/2014/main" id="{85A2A153-D018-4D51-B2E9-13D8862D3790}"/>
              </a:ext>
            </a:extLst>
          </p:cNvPr>
          <p:cNvSpPr txBox="1"/>
          <p:nvPr/>
        </p:nvSpPr>
        <p:spPr>
          <a:xfrm>
            <a:off x="268869" y="195335"/>
            <a:ext cx="70642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smtClean="0">
                <a:ln>
                  <a:noFill/>
                </a:ln>
                <a:solidFill>
                  <a:srgbClr val="00B050"/>
                </a:solidFill>
                <a:effectLst/>
                <a:uLnTx/>
                <a:uFillTx/>
                <a:latin typeface="Arial Narrow" panose="020B0606020202030204" pitchFamily="34" charset="0"/>
              </a:rPr>
              <a:t>PRECAUSIONES ESTÁNDAR</a:t>
            </a:r>
            <a:endParaRPr lang="es-CO" sz="3200" b="1" dirty="0">
              <a:solidFill>
                <a:srgbClr val="00B050"/>
              </a:solidFill>
              <a:latin typeface="Arial Narrow" panose="020B0606020202030204" pitchFamily="34" charset="0"/>
            </a:endParaRPr>
          </a:p>
        </p:txBody>
      </p:sp>
      <p:sp>
        <p:nvSpPr>
          <p:cNvPr id="2" name="Rectángulo redondeado 1"/>
          <p:cNvSpPr/>
          <p:nvPr/>
        </p:nvSpPr>
        <p:spPr>
          <a:xfrm>
            <a:off x="596348" y="1316182"/>
            <a:ext cx="10770152" cy="1316182"/>
          </a:xfrm>
          <a:prstGeom prst="roundRect">
            <a:avLst/>
          </a:prstGeom>
          <a:effectLst>
            <a:glow rad="101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s-MX" dirty="0"/>
              <a:t>Las “Precauciones estándar” se plantearon como estrategia eficaz para la prevención de IAAS hace aproximadamente 30 años, comprenden una serie de medidas que requieren ser aplicadas por el equipo de salud en la atención de todo paciente, independientemente de su diagnóstico y de saber si posee o no alguna infección o colonización por un microorganismo. </a:t>
            </a:r>
            <a:endParaRPr lang="en-US" dirty="0"/>
          </a:p>
        </p:txBody>
      </p:sp>
      <p:sp>
        <p:nvSpPr>
          <p:cNvPr id="3" name="Rectángulo redondeado 2"/>
          <p:cNvSpPr/>
          <p:nvPr/>
        </p:nvSpPr>
        <p:spPr>
          <a:xfrm>
            <a:off x="2697896" y="2937164"/>
            <a:ext cx="6567055" cy="1122218"/>
          </a:xfrm>
          <a:prstGeom prst="round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s-MX"/>
              <a:t>La ESE ISABU dispone de manuales y protocolos actualizados y socializados al interior de la empresa que promueve el cumplimiento de las precauciones estándar, entre otros: </a:t>
            </a:r>
            <a:endParaRPr lang="en-US"/>
          </a:p>
        </p:txBody>
      </p:sp>
      <p:sp>
        <p:nvSpPr>
          <p:cNvPr id="8" name="Rectángulo redondeado 7"/>
          <p:cNvSpPr/>
          <p:nvPr/>
        </p:nvSpPr>
        <p:spPr>
          <a:xfrm>
            <a:off x="3141241" y="4447309"/>
            <a:ext cx="5680364" cy="2216727"/>
          </a:xfrm>
          <a:prstGeom prst="round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-Protocolo </a:t>
            </a:r>
            <a:r>
              <a:rPr lang="es-MX" dirty="0"/>
              <a:t>de Lavado de manos </a:t>
            </a:r>
            <a:r>
              <a:rPr lang="es-MX" dirty="0" smtClean="0"/>
              <a:t/>
            </a:r>
            <a:br>
              <a:rPr lang="es-MX" dirty="0" smtClean="0"/>
            </a:br>
            <a:r>
              <a:rPr lang="es-MX" dirty="0" smtClean="0"/>
              <a:t>-Manual </a:t>
            </a:r>
            <a:r>
              <a:rPr lang="es-MX" dirty="0"/>
              <a:t>de bioseguridad </a:t>
            </a:r>
            <a:r>
              <a:rPr lang="es-MX" dirty="0" smtClean="0"/>
              <a:t/>
            </a:r>
            <a:br>
              <a:rPr lang="es-MX" dirty="0" smtClean="0"/>
            </a:br>
            <a:r>
              <a:rPr lang="es-MX" dirty="0" smtClean="0"/>
              <a:t>-Protocolo </a:t>
            </a:r>
            <a:r>
              <a:rPr lang="es-MX" dirty="0"/>
              <a:t>de limpieza y desinfección </a:t>
            </a:r>
            <a:r>
              <a:rPr lang="es-MX" dirty="0" smtClean="0"/>
              <a:t/>
            </a:r>
            <a:br>
              <a:rPr lang="es-MX" dirty="0" smtClean="0"/>
            </a:br>
            <a:r>
              <a:rPr lang="es-MX" dirty="0" smtClean="0"/>
              <a:t>-Protocolo </a:t>
            </a:r>
            <a:r>
              <a:rPr lang="es-MX" dirty="0"/>
              <a:t>de Aislamiento hospitalario</a:t>
            </a:r>
            <a:br>
              <a:rPr lang="es-MX" dirty="0"/>
            </a:br>
            <a:r>
              <a:rPr lang="es-MX" dirty="0"/>
              <a:t>-Procedimiento manejo y control de ropas de uso hospitalario. </a:t>
            </a:r>
            <a:r>
              <a:rPr lang="es-MX" dirty="0" smtClean="0"/>
              <a:t/>
            </a:r>
            <a:br>
              <a:rPr lang="es-MX" dirty="0" smtClean="0"/>
            </a:br>
            <a:r>
              <a:rPr lang="es-MX" dirty="0" smtClean="0"/>
              <a:t>-Plan </a:t>
            </a:r>
            <a:r>
              <a:rPr lang="es-MX" dirty="0"/>
              <a:t>de Gestión Integral de Residuos Hospitalarios y Similares- PGIRHASA</a:t>
            </a:r>
            <a:endParaRPr lang="en-US" dirty="0"/>
          </a:p>
        </p:txBody>
      </p:sp>
      <p:cxnSp>
        <p:nvCxnSpPr>
          <p:cNvPr id="10" name="Conector recto de flecha 9"/>
          <p:cNvCxnSpPr>
            <a:stCxn id="2" idx="2"/>
            <a:endCxn id="3" idx="0"/>
          </p:cNvCxnSpPr>
          <p:nvPr/>
        </p:nvCxnSpPr>
        <p:spPr>
          <a:xfrm>
            <a:off x="5981424" y="2632364"/>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a:stCxn id="3" idx="2"/>
            <a:endCxn id="8" idx="0"/>
          </p:cNvCxnSpPr>
          <p:nvPr/>
        </p:nvCxnSpPr>
        <p:spPr>
          <a:xfrm flipH="1">
            <a:off x="5981423" y="4059382"/>
            <a:ext cx="1" cy="387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4 Imagen" descr="https://lh5.googleusercontent.com/CfJUsmL7GLt8gO5JjSVhGvje-TydAo-tBiHtG_BctKj9tgNBGUuGgBmNEOL4I-tMWXX_okUeTd3pzeSa83zGkIuuoyNiRbM-Dwz-rFGdxOHg6fo555nLmeau6aAAYBrXcQdENLPU7BDNRQL27-ClQQ=nw"/>
          <p:cNvPicPr/>
          <p:nvPr/>
        </p:nvPicPr>
        <p:blipFill>
          <a:blip r:embed="rId4">
            <a:extLst>
              <a:ext uri="{28A0092B-C50C-407E-A947-70E740481C1C}">
                <a14:useLocalDpi xmlns:a14="http://schemas.microsoft.com/office/drawing/2010/main" val="0"/>
              </a:ext>
            </a:extLst>
          </a:blip>
          <a:srcRect/>
          <a:stretch>
            <a:fillRect/>
          </a:stretch>
        </p:blipFill>
        <p:spPr bwMode="auto">
          <a:xfrm>
            <a:off x="10658779" y="5304896"/>
            <a:ext cx="1415441" cy="1359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8726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85A2A153-D018-4D51-B2E9-13D8862D3790}"/>
              </a:ext>
            </a:extLst>
          </p:cNvPr>
          <p:cNvSpPr txBox="1"/>
          <p:nvPr/>
        </p:nvSpPr>
        <p:spPr>
          <a:xfrm>
            <a:off x="268869" y="195335"/>
            <a:ext cx="675423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800" b="1" dirty="0" smtClean="0">
                <a:solidFill>
                  <a:srgbClr val="00B050"/>
                </a:solidFill>
                <a:latin typeface="Arial Narrow" panose="020B0606020202030204" pitchFamily="34" charset="0"/>
              </a:rPr>
              <a:t>HIGIENE DE MANOS- PROTOCOLO INSTITUCIONAL</a:t>
            </a:r>
            <a:endParaRPr lang="es-CO" sz="2800" b="1" dirty="0">
              <a:solidFill>
                <a:srgbClr val="00B050"/>
              </a:solidFill>
              <a:latin typeface="Arial Narrow" panose="020B0606020202030204" pitchFamily="34" charset="0"/>
            </a:endParaRPr>
          </a:p>
        </p:txBody>
      </p:sp>
      <p:pic>
        <p:nvPicPr>
          <p:cNvPr id="4100" name="Picture 4" descr="Curso sobre la higiene de las manos durante la atención sanita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247" y="1732827"/>
            <a:ext cx="5715000" cy="395287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704109" y="1344900"/>
            <a:ext cx="2272145" cy="387927"/>
          </a:xfrm>
          <a:prstGeom prst="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2000" dirty="0" smtClean="0">
                <a:latin typeface="Arial Narrow" panose="020B0606020202030204" pitchFamily="34" charset="0"/>
              </a:rPr>
              <a:t>5 MOMENTOS</a:t>
            </a:r>
            <a:endParaRPr lang="en-US" sz="2000" dirty="0">
              <a:latin typeface="Arial Narrow" panose="020B0606020202030204" pitchFamily="34" charset="0"/>
            </a:endParaRPr>
          </a:p>
        </p:txBody>
      </p:sp>
      <p:pic>
        <p:nvPicPr>
          <p:cNvPr id="4102" name="Picture 6" descr="Cómo lavarse las manos en 11 pasos: recomendación según la OMS"/>
          <p:cNvPicPr>
            <a:picLocks noChangeAspect="1" noChangeArrowheads="1"/>
          </p:cNvPicPr>
          <p:nvPr/>
        </p:nvPicPr>
        <p:blipFill rotWithShape="1">
          <a:blip r:embed="rId5">
            <a:extLst>
              <a:ext uri="{28A0092B-C50C-407E-A947-70E740481C1C}">
                <a14:useLocalDpi xmlns:a14="http://schemas.microsoft.com/office/drawing/2010/main" val="0"/>
              </a:ext>
            </a:extLst>
          </a:blip>
          <a:srcRect b="6073"/>
          <a:stretch/>
        </p:blipFill>
        <p:spPr bwMode="auto">
          <a:xfrm>
            <a:off x="6507885" y="1108364"/>
            <a:ext cx="4755862" cy="5473785"/>
          </a:xfrm>
          <a:prstGeom prst="rect">
            <a:avLst/>
          </a:prstGeom>
          <a:noFill/>
          <a:extLst>
            <a:ext uri="{909E8E84-426E-40DD-AFC4-6F175D3DCCD1}">
              <a14:hiddenFill xmlns:a14="http://schemas.microsoft.com/office/drawing/2010/main">
                <a:solidFill>
                  <a:srgbClr val="FFFFFF"/>
                </a:solidFill>
              </a14:hiddenFill>
            </a:ext>
          </a:extLst>
        </p:spPr>
      </p:pic>
      <p:pic>
        <p:nvPicPr>
          <p:cNvPr id="11" name="4 Imagen" descr="https://lh5.googleusercontent.com/CfJUsmL7GLt8gO5JjSVhGvje-TydAo-tBiHtG_BctKj9tgNBGUuGgBmNEOL4I-tMWXX_okUeTd3pzeSa83zGkIuuoyNiRbM-Dwz-rFGdxOHg6fo555nLmeau6aAAYBrXcQdENLPU7BDNRQL27-ClQQ=nw"/>
          <p:cNvPicPr/>
          <p:nvPr/>
        </p:nvPicPr>
        <p:blipFill>
          <a:blip r:embed="rId6">
            <a:extLst>
              <a:ext uri="{28A0092B-C50C-407E-A947-70E740481C1C}">
                <a14:useLocalDpi xmlns:a14="http://schemas.microsoft.com/office/drawing/2010/main" val="0"/>
              </a:ext>
            </a:extLst>
          </a:blip>
          <a:srcRect/>
          <a:stretch>
            <a:fillRect/>
          </a:stretch>
        </p:blipFill>
        <p:spPr bwMode="auto">
          <a:xfrm>
            <a:off x="199596" y="5394060"/>
            <a:ext cx="1415441" cy="1359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14955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649</Words>
  <Application>Microsoft Office PowerPoint</Application>
  <PresentationFormat>Panorámica</PresentationFormat>
  <Paragraphs>72</Paragraphs>
  <Slides>14</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Arial Narrow</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lyly garzon</dc:creator>
  <cp:lastModifiedBy>Jorge</cp:lastModifiedBy>
  <cp:revision>96</cp:revision>
  <dcterms:created xsi:type="dcterms:W3CDTF">2022-06-27T23:14:01Z</dcterms:created>
  <dcterms:modified xsi:type="dcterms:W3CDTF">2022-11-01T10:11:51Z</dcterms:modified>
</cp:coreProperties>
</file>